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Lst>
  <p:sldSz cx="18288000" cy="10287000"/>
  <p:notesSz cx="6858000" cy="9144000"/>
  <p:embeddedFontLst>
    <p:embeddedFont>
      <p:font typeface="Helvetica World" panose="020B0500040000020004" pitchFamily="34" charset="-128"/>
      <p:regular r:id="rId25"/>
    </p:embeddedFont>
    <p:embeddedFont>
      <p:font typeface="DM Sans" pitchFamily="2" charset="0"/>
      <p:regular r:id="rId26"/>
    </p:embeddedFont>
    <p:embeddedFont>
      <p:font typeface="DM Sans Bold" pitchFamily="2" charset="0"/>
      <p:regular r:id="rId27"/>
    </p:embeddedFont>
    <p:embeddedFont>
      <p:font typeface="Open Sans" panose="02000000000000000000" pitchFamily="2" charset="0"/>
      <p:regular r:id="rId28"/>
    </p:embeddedFont>
    <p:embeddedFont>
      <p:font typeface="Open Sans Bold" panose="020B0806030504020204" pitchFamily="34" charset="0"/>
      <p:regular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slide" Target="slides/slide12.xml" /><Relationship Id="rId18" Type="http://schemas.openxmlformats.org/officeDocument/2006/relationships/slide" Target="slides/slide17.xml" /><Relationship Id="rId26" Type="http://schemas.openxmlformats.org/officeDocument/2006/relationships/font" Target="fonts/font2.fntdata" /><Relationship Id="rId3" Type="http://schemas.openxmlformats.org/officeDocument/2006/relationships/slide" Target="slides/slide2.xml" /><Relationship Id="rId21" Type="http://schemas.openxmlformats.org/officeDocument/2006/relationships/slide" Target="slides/slide20.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slide" Target="slides/slide16.xml" /><Relationship Id="rId25" Type="http://schemas.openxmlformats.org/officeDocument/2006/relationships/font" Target="fonts/font1.fntdata" /><Relationship Id="rId33" Type="http://schemas.openxmlformats.org/officeDocument/2006/relationships/tableStyles" Target="tableStyles.xml" /><Relationship Id="rId2" Type="http://schemas.openxmlformats.org/officeDocument/2006/relationships/slide" Target="slides/slide1.xml" /><Relationship Id="rId16" Type="http://schemas.openxmlformats.org/officeDocument/2006/relationships/slide" Target="slides/slide15.xml" /><Relationship Id="rId20" Type="http://schemas.openxmlformats.org/officeDocument/2006/relationships/slide" Target="slides/slide19.xml" /><Relationship Id="rId29" Type="http://schemas.openxmlformats.org/officeDocument/2006/relationships/font" Target="fonts/font5.fntdata"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24" Type="http://schemas.openxmlformats.org/officeDocument/2006/relationships/slide" Target="slides/slide23.xml" /><Relationship Id="rId32" Type="http://schemas.openxmlformats.org/officeDocument/2006/relationships/theme" Target="theme/theme1.xml" /><Relationship Id="rId5" Type="http://schemas.openxmlformats.org/officeDocument/2006/relationships/slide" Target="slides/slide4.xml" /><Relationship Id="rId15" Type="http://schemas.openxmlformats.org/officeDocument/2006/relationships/slide" Target="slides/slide14.xml" /><Relationship Id="rId23" Type="http://schemas.openxmlformats.org/officeDocument/2006/relationships/slide" Target="slides/slide22.xml" /><Relationship Id="rId28" Type="http://schemas.openxmlformats.org/officeDocument/2006/relationships/font" Target="fonts/font4.fntdata" /><Relationship Id="rId10" Type="http://schemas.openxmlformats.org/officeDocument/2006/relationships/slide" Target="slides/slide9.xml" /><Relationship Id="rId19" Type="http://schemas.openxmlformats.org/officeDocument/2006/relationships/slide" Target="slides/slide18.xml" /><Relationship Id="rId31" Type="http://schemas.openxmlformats.org/officeDocument/2006/relationships/viewProps" Target="viewProps.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slide" Target="slides/slide13.xml" /><Relationship Id="rId22" Type="http://schemas.openxmlformats.org/officeDocument/2006/relationships/slide" Target="slides/slide21.xml" /><Relationship Id="rId27" Type="http://schemas.openxmlformats.org/officeDocument/2006/relationships/font" Target="fonts/font3.fntdata" /><Relationship Id="rId30" Type="http://schemas.openxmlformats.org/officeDocument/2006/relationships/presProps" Target="presProps.xml" /></Relationships>
</file>

<file path=ppt/media/image1.png>
</file>

<file path=ppt/media/image10.png>
</file>

<file path=ppt/media/image11.svg>
</file>

<file path=ppt/media/image12.png>
</file>

<file path=ppt/media/image13.sv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7/4/2025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7/4/2025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7/4/2025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7/4/2025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7/4/2025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7/4/2025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7/4/2025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 /><Relationship Id="rId2" Type="http://schemas.openxmlformats.org/officeDocument/2006/relationships/image" Target="../media/image1.png" /><Relationship Id="rId1" Type="http://schemas.openxmlformats.org/officeDocument/2006/relationships/slideLayout" Target="../slideLayouts/slideLayout7.xml" /><Relationship Id="rId5" Type="http://schemas.openxmlformats.org/officeDocument/2006/relationships/image" Target="../media/image4.svg" /><Relationship Id="rId4" Type="http://schemas.openxmlformats.org/officeDocument/2006/relationships/image" Target="../media/image3.png" /></Relationships>
</file>

<file path=ppt/slides/_rels/slide10.xml.rels><?xml version="1.0" encoding="UTF-8" standalone="yes"?>
<Relationships xmlns="http://schemas.openxmlformats.org/package/2006/relationships"><Relationship Id="rId3" Type="http://schemas.openxmlformats.org/officeDocument/2006/relationships/image" Target="../media/image19.png" /><Relationship Id="rId2" Type="http://schemas.openxmlformats.org/officeDocument/2006/relationships/image" Target="../media/image16.png" /><Relationship Id="rId1" Type="http://schemas.openxmlformats.org/officeDocument/2006/relationships/slideLayout" Target="../slideLayouts/slideLayout7.xml" /></Relationships>
</file>

<file path=ppt/slides/_rels/slide11.xml.rels><?xml version="1.0" encoding="UTF-8" standalone="yes"?>
<Relationships xmlns="http://schemas.openxmlformats.org/package/2006/relationships"><Relationship Id="rId3" Type="http://schemas.openxmlformats.org/officeDocument/2006/relationships/image" Target="../media/image20.png" /><Relationship Id="rId2" Type="http://schemas.openxmlformats.org/officeDocument/2006/relationships/image" Target="../media/image16.png" /><Relationship Id="rId1" Type="http://schemas.openxmlformats.org/officeDocument/2006/relationships/slideLayout" Target="../slideLayouts/slideLayout7.xml" /></Relationships>
</file>

<file path=ppt/slides/_rels/slide12.xml.rels><?xml version="1.0" encoding="UTF-8" standalone="yes"?>
<Relationships xmlns="http://schemas.openxmlformats.org/package/2006/relationships"><Relationship Id="rId3" Type="http://schemas.openxmlformats.org/officeDocument/2006/relationships/image" Target="../media/image21.png" /><Relationship Id="rId2" Type="http://schemas.openxmlformats.org/officeDocument/2006/relationships/image" Target="../media/image16.png" /><Relationship Id="rId1" Type="http://schemas.openxmlformats.org/officeDocument/2006/relationships/slideLayout" Target="../slideLayouts/slideLayout7.xml" /></Relationships>
</file>

<file path=ppt/slides/_rels/slide13.xml.rels><?xml version="1.0" encoding="UTF-8" standalone="yes"?>
<Relationships xmlns="http://schemas.openxmlformats.org/package/2006/relationships"><Relationship Id="rId3" Type="http://schemas.openxmlformats.org/officeDocument/2006/relationships/image" Target="../media/image22.png" /><Relationship Id="rId2" Type="http://schemas.openxmlformats.org/officeDocument/2006/relationships/image" Target="../media/image16.png" /><Relationship Id="rId1" Type="http://schemas.openxmlformats.org/officeDocument/2006/relationships/slideLayout" Target="../slideLayouts/slideLayout7.xml" /></Relationships>
</file>

<file path=ppt/slides/_rels/slide14.xml.rels><?xml version="1.0" encoding="UTF-8" standalone="yes"?>
<Relationships xmlns="http://schemas.openxmlformats.org/package/2006/relationships"><Relationship Id="rId3" Type="http://schemas.openxmlformats.org/officeDocument/2006/relationships/image" Target="../media/image23.png" /><Relationship Id="rId2" Type="http://schemas.openxmlformats.org/officeDocument/2006/relationships/image" Target="../media/image16.png" /><Relationship Id="rId1" Type="http://schemas.openxmlformats.org/officeDocument/2006/relationships/slideLayout" Target="../slideLayouts/slideLayout7.xml" /></Relationships>
</file>

<file path=ppt/slides/_rels/slide15.xml.rels><?xml version="1.0" encoding="UTF-8" standalone="yes"?>
<Relationships xmlns="http://schemas.openxmlformats.org/package/2006/relationships"><Relationship Id="rId3" Type="http://schemas.openxmlformats.org/officeDocument/2006/relationships/image" Target="../media/image24.png" /><Relationship Id="rId2" Type="http://schemas.openxmlformats.org/officeDocument/2006/relationships/image" Target="../media/image16.png" /><Relationship Id="rId1" Type="http://schemas.openxmlformats.org/officeDocument/2006/relationships/slideLayout" Target="../slideLayouts/slideLayout7.xml" /></Relationships>
</file>

<file path=ppt/slides/_rels/slide16.xml.rels><?xml version="1.0" encoding="UTF-8" standalone="yes"?>
<Relationships xmlns="http://schemas.openxmlformats.org/package/2006/relationships"><Relationship Id="rId3" Type="http://schemas.openxmlformats.org/officeDocument/2006/relationships/image" Target="../media/image25.png" /><Relationship Id="rId2" Type="http://schemas.openxmlformats.org/officeDocument/2006/relationships/image" Target="../media/image16.png" /><Relationship Id="rId1" Type="http://schemas.openxmlformats.org/officeDocument/2006/relationships/slideLayout" Target="../slideLayouts/slideLayout7.xml" /></Relationships>
</file>

<file path=ppt/slides/_rels/slide17.xml.rels><?xml version="1.0" encoding="UTF-8" standalone="yes"?>
<Relationships xmlns="http://schemas.openxmlformats.org/package/2006/relationships"><Relationship Id="rId3" Type="http://schemas.openxmlformats.org/officeDocument/2006/relationships/image" Target="../media/image26.png" /><Relationship Id="rId2" Type="http://schemas.openxmlformats.org/officeDocument/2006/relationships/image" Target="../media/image16.png" /><Relationship Id="rId1" Type="http://schemas.openxmlformats.org/officeDocument/2006/relationships/slideLayout" Target="../slideLayouts/slideLayout7.xml" /></Relationships>
</file>

<file path=ppt/slides/_rels/slide18.xml.rels><?xml version="1.0" encoding="UTF-8" standalone="yes"?>
<Relationships xmlns="http://schemas.openxmlformats.org/package/2006/relationships"><Relationship Id="rId3" Type="http://schemas.openxmlformats.org/officeDocument/2006/relationships/image" Target="../media/image27.png" /><Relationship Id="rId2" Type="http://schemas.openxmlformats.org/officeDocument/2006/relationships/image" Target="../media/image16.png" /><Relationship Id="rId1" Type="http://schemas.openxmlformats.org/officeDocument/2006/relationships/slideLayout" Target="../slideLayouts/slideLayout7.xml" /></Relationships>
</file>

<file path=ppt/slides/_rels/slide19.xml.rels><?xml version="1.0" encoding="UTF-8" standalone="yes"?>
<Relationships xmlns="http://schemas.openxmlformats.org/package/2006/relationships"><Relationship Id="rId3" Type="http://schemas.openxmlformats.org/officeDocument/2006/relationships/image" Target="../media/image28.png" /><Relationship Id="rId2" Type="http://schemas.openxmlformats.org/officeDocument/2006/relationships/image" Target="../media/image16.png" /><Relationship Id="rId1" Type="http://schemas.openxmlformats.org/officeDocument/2006/relationships/slideLayout" Target="../slideLayouts/slideLayout7.xml" /></Relationships>
</file>

<file path=ppt/slides/_rels/slide2.xml.rels><?xml version="1.0" encoding="UTF-8" standalone="yes"?>
<Relationships xmlns="http://schemas.openxmlformats.org/package/2006/relationships"><Relationship Id="rId3" Type="http://schemas.openxmlformats.org/officeDocument/2006/relationships/image" Target="../media/image6.svg" /><Relationship Id="rId2" Type="http://schemas.openxmlformats.org/officeDocument/2006/relationships/image" Target="../media/image5.png" /><Relationship Id="rId1" Type="http://schemas.openxmlformats.org/officeDocument/2006/relationships/slideLayout" Target="../slideLayouts/slideLayout7.xml" /></Relationships>
</file>

<file path=ppt/slides/_rels/slide20.xml.rels><?xml version="1.0" encoding="UTF-8" standalone="yes"?>
<Relationships xmlns="http://schemas.openxmlformats.org/package/2006/relationships"><Relationship Id="rId3" Type="http://schemas.openxmlformats.org/officeDocument/2006/relationships/image" Target="../media/image29.png" /><Relationship Id="rId2" Type="http://schemas.openxmlformats.org/officeDocument/2006/relationships/image" Target="../media/image16.png" /><Relationship Id="rId1" Type="http://schemas.openxmlformats.org/officeDocument/2006/relationships/slideLayout" Target="../slideLayouts/slideLayout7.xml" /></Relationships>
</file>

<file path=ppt/slides/_rels/slide21.xml.rels><?xml version="1.0" encoding="UTF-8" standalone="yes"?>
<Relationships xmlns="http://schemas.openxmlformats.org/package/2006/relationships"><Relationship Id="rId3" Type="http://schemas.openxmlformats.org/officeDocument/2006/relationships/image" Target="../media/image30.png" /><Relationship Id="rId2" Type="http://schemas.openxmlformats.org/officeDocument/2006/relationships/image" Target="../media/image16.png" /><Relationship Id="rId1" Type="http://schemas.openxmlformats.org/officeDocument/2006/relationships/slideLayout" Target="../slideLayouts/slideLayout7.xml" /></Relationships>
</file>

<file path=ppt/slides/_rels/slide22.xml.rels><?xml version="1.0" encoding="UTF-8" standalone="yes"?>
<Relationships xmlns="http://schemas.openxmlformats.org/package/2006/relationships"><Relationship Id="rId2" Type="http://schemas.openxmlformats.org/officeDocument/2006/relationships/image" Target="../media/image31.png" /><Relationship Id="rId1" Type="http://schemas.openxmlformats.org/officeDocument/2006/relationships/slideLayout" Target="../slideLayouts/slideLayout7.xml" /></Relationships>
</file>

<file path=ppt/slides/_rels/slide23.xml.rels><?xml version="1.0" encoding="UTF-8" standalone="yes"?>
<Relationships xmlns="http://schemas.openxmlformats.org/package/2006/relationships"><Relationship Id="rId3" Type="http://schemas.openxmlformats.org/officeDocument/2006/relationships/image" Target="../media/image16.png" /><Relationship Id="rId2" Type="http://schemas.openxmlformats.org/officeDocument/2006/relationships/image" Target="../media/image32.png" /><Relationship Id="rId1" Type="http://schemas.openxmlformats.org/officeDocument/2006/relationships/slideLayout" Target="../slideLayouts/slideLayout7.xml" /></Relationships>
</file>

<file path=ppt/slides/_rels/slide3.xml.rels><?xml version="1.0" encoding="UTF-8" standalone="yes"?>
<Relationships xmlns="http://schemas.openxmlformats.org/package/2006/relationships"><Relationship Id="rId3" Type="http://schemas.openxmlformats.org/officeDocument/2006/relationships/image" Target="../media/image8.svg" /><Relationship Id="rId2" Type="http://schemas.openxmlformats.org/officeDocument/2006/relationships/image" Target="../media/image7.png" /><Relationship Id="rId1" Type="http://schemas.openxmlformats.org/officeDocument/2006/relationships/slideLayout" Target="../slideLayouts/slideLayout7.xml" /></Relationships>
</file>

<file path=ppt/slides/_rels/slide4.xml.rels><?xml version="1.0" encoding="UTF-8" standalone="yes"?>
<Relationships xmlns="http://schemas.openxmlformats.org/package/2006/relationships"><Relationship Id="rId2" Type="http://schemas.openxmlformats.org/officeDocument/2006/relationships/image" Target="../media/image9.png" /><Relationship Id="rId1" Type="http://schemas.openxmlformats.org/officeDocument/2006/relationships/slideLayout" Target="../slideLayouts/slideLayout7.xml" /></Relationships>
</file>

<file path=ppt/slides/_rels/slide5.xml.rels><?xml version="1.0" encoding="UTF-8" standalone="yes"?>
<Relationships xmlns="http://schemas.openxmlformats.org/package/2006/relationships"><Relationship Id="rId3" Type="http://schemas.openxmlformats.org/officeDocument/2006/relationships/image" Target="../media/image11.svg" /><Relationship Id="rId2" Type="http://schemas.openxmlformats.org/officeDocument/2006/relationships/image" Target="../media/image10.png" /><Relationship Id="rId1" Type="http://schemas.openxmlformats.org/officeDocument/2006/relationships/slideLayout" Target="../slideLayouts/slideLayout7.xml" /></Relationships>
</file>

<file path=ppt/slides/_rels/slide6.xml.rels><?xml version="1.0" encoding="UTF-8" standalone="yes"?>
<Relationships xmlns="http://schemas.openxmlformats.org/package/2006/relationships"><Relationship Id="rId3" Type="http://schemas.openxmlformats.org/officeDocument/2006/relationships/image" Target="../media/image13.svg" /><Relationship Id="rId2" Type="http://schemas.openxmlformats.org/officeDocument/2006/relationships/image" Target="../media/image12.png" /><Relationship Id="rId1" Type="http://schemas.openxmlformats.org/officeDocument/2006/relationships/slideLayout" Target="../slideLayouts/slideLayout7.xml" /><Relationship Id="rId4" Type="http://schemas.openxmlformats.org/officeDocument/2006/relationships/image" Target="../media/image14.png" /></Relationships>
</file>

<file path=ppt/slides/_rels/slide7.xml.rels><?xml version="1.0" encoding="UTF-8" standalone="yes"?>
<Relationships xmlns="http://schemas.openxmlformats.org/package/2006/relationships"><Relationship Id="rId2" Type="http://schemas.openxmlformats.org/officeDocument/2006/relationships/image" Target="../media/image15.png" /><Relationship Id="rId1" Type="http://schemas.openxmlformats.org/officeDocument/2006/relationships/slideLayout" Target="../slideLayouts/slideLayout7.xml" /></Relationships>
</file>

<file path=ppt/slides/_rels/slide8.xml.rels><?xml version="1.0" encoding="UTF-8" standalone="yes"?>
<Relationships xmlns="http://schemas.openxmlformats.org/package/2006/relationships"><Relationship Id="rId3" Type="http://schemas.openxmlformats.org/officeDocument/2006/relationships/image" Target="../media/image17.png" /><Relationship Id="rId2" Type="http://schemas.openxmlformats.org/officeDocument/2006/relationships/image" Target="../media/image16.png" /><Relationship Id="rId1" Type="http://schemas.openxmlformats.org/officeDocument/2006/relationships/slideLayout" Target="../slideLayouts/slideLayout7.xml" /></Relationships>
</file>

<file path=ppt/slides/_rels/slide9.xml.rels><?xml version="1.0" encoding="UTF-8" standalone="yes"?>
<Relationships xmlns="http://schemas.openxmlformats.org/package/2006/relationships"><Relationship Id="rId3" Type="http://schemas.openxmlformats.org/officeDocument/2006/relationships/image" Target="../media/image18.png" /><Relationship Id="rId2" Type="http://schemas.openxmlformats.org/officeDocument/2006/relationships/image" Target="../media/image16.png" /><Relationship Id="rId1" Type="http://schemas.openxmlformats.org/officeDocument/2006/relationships/slideLayout" Target="../slideLayouts/slideLayout7.xml" /></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rgbClr val="1A1054">
                <a:alpha val="100000"/>
              </a:srgbClr>
            </a:gs>
            <a:gs pos="100000">
              <a:srgbClr val="255FF1">
                <a:alpha val="100000"/>
              </a:srgbClr>
            </a:gs>
          </a:gsLst>
          <a:lin ang="18900000"/>
        </a:gradFill>
        <a:effectLst/>
      </p:bgPr>
    </p:bg>
    <p:spTree>
      <p:nvGrpSpPr>
        <p:cNvPr id="1" name=""/>
        <p:cNvGrpSpPr/>
        <p:nvPr/>
      </p:nvGrpSpPr>
      <p:grpSpPr>
        <a:xfrm>
          <a:off x="0" y="0"/>
          <a:ext cx="0" cy="0"/>
          <a:chOff x="0" y="0"/>
          <a:chExt cx="0" cy="0"/>
        </a:xfrm>
      </p:grpSpPr>
      <p:sp>
        <p:nvSpPr>
          <p:cNvPr id="2" name="AutoShape 2"/>
          <p:cNvSpPr/>
          <p:nvPr/>
        </p:nvSpPr>
        <p:spPr>
          <a:xfrm>
            <a:off x="-145308" y="7612069"/>
            <a:ext cx="18578615" cy="3026928"/>
          </a:xfrm>
          <a:prstGeom prst="rect">
            <a:avLst/>
          </a:prstGeom>
          <a:solidFill>
            <a:srgbClr val="FFFFFF"/>
          </a:solidFill>
        </p:spPr>
      </p:sp>
      <p:sp>
        <p:nvSpPr>
          <p:cNvPr id="3" name="Freeform 3"/>
          <p:cNvSpPr/>
          <p:nvPr/>
        </p:nvSpPr>
        <p:spPr>
          <a:xfrm>
            <a:off x="0" y="7918760"/>
            <a:ext cx="4175535" cy="4114800"/>
          </a:xfrm>
          <a:custGeom>
            <a:avLst/>
            <a:gdLst/>
            <a:ahLst/>
            <a:cxnLst/>
            <a:rect l="l" t="t" r="r" b="b"/>
            <a:pathLst>
              <a:path w="4175535" h="4114800">
                <a:moveTo>
                  <a:pt x="0" y="0"/>
                </a:moveTo>
                <a:lnTo>
                  <a:pt x="4175535" y="0"/>
                </a:lnTo>
                <a:lnTo>
                  <a:pt x="4175535"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a:off x="670895" y="530348"/>
            <a:ext cx="5038087" cy="6594355"/>
          </a:xfrm>
          <a:custGeom>
            <a:avLst/>
            <a:gdLst/>
            <a:ahLst/>
            <a:cxnLst/>
            <a:rect l="l" t="t" r="r" b="b"/>
            <a:pathLst>
              <a:path w="5038087" h="6594355">
                <a:moveTo>
                  <a:pt x="0" y="0"/>
                </a:moveTo>
                <a:lnTo>
                  <a:pt x="5038087" y="0"/>
                </a:lnTo>
                <a:lnTo>
                  <a:pt x="5038087" y="6594355"/>
                </a:lnTo>
                <a:lnTo>
                  <a:pt x="0" y="659435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5" name="Group 5"/>
          <p:cNvGrpSpPr/>
          <p:nvPr/>
        </p:nvGrpSpPr>
        <p:grpSpPr>
          <a:xfrm>
            <a:off x="7123079" y="530348"/>
            <a:ext cx="11575464" cy="2693539"/>
            <a:chOff x="0" y="0"/>
            <a:chExt cx="15433952" cy="3591386"/>
          </a:xfrm>
        </p:grpSpPr>
        <p:sp>
          <p:nvSpPr>
            <p:cNvPr id="6" name="TextBox 6"/>
            <p:cNvSpPr txBox="1"/>
            <p:nvPr/>
          </p:nvSpPr>
          <p:spPr>
            <a:xfrm>
              <a:off x="0" y="646872"/>
              <a:ext cx="15433952" cy="2961491"/>
            </a:xfrm>
            <a:prstGeom prst="rect">
              <a:avLst/>
            </a:prstGeom>
          </p:spPr>
          <p:txBody>
            <a:bodyPr lIns="0" tIns="0" rIns="0" bIns="0" rtlCol="0" anchor="t">
              <a:spAutoFit/>
            </a:bodyPr>
            <a:lstStyle/>
            <a:p>
              <a:pPr algn="l">
                <a:lnSpc>
                  <a:spcPts val="5881"/>
                </a:lnSpc>
              </a:pPr>
              <a:r>
                <a:rPr lang="en-US" sz="4901" b="1">
                  <a:solidFill>
                    <a:srgbClr val="FFFFFF"/>
                  </a:solidFill>
                  <a:latin typeface="DM Sans Bold"/>
                  <a:ea typeface="DM Sans Bold"/>
                  <a:cs typeface="DM Sans Bold"/>
                  <a:sym typeface="DM Sans Bold"/>
                </a:rPr>
                <a:t>­PPERANCANGAN APLIKASI PENJUALAN BUKU</a:t>
              </a:r>
            </a:p>
            <a:p>
              <a:pPr algn="l">
                <a:lnSpc>
                  <a:spcPts val="5881"/>
                </a:lnSpc>
              </a:pPr>
              <a:r>
                <a:rPr lang="en-US" sz="4901" b="1">
                  <a:solidFill>
                    <a:srgbClr val="FFFFFF"/>
                  </a:solidFill>
                  <a:latin typeface="DM Sans Bold"/>
                  <a:ea typeface="DM Sans Bold"/>
                  <a:cs typeface="DM Sans Bold"/>
                  <a:sym typeface="DM Sans Bold"/>
                </a:rPr>
                <a:t>BERBASIS MOBILE DENGAN FLUTTER</a:t>
              </a:r>
            </a:p>
          </p:txBody>
        </p:sp>
        <p:sp>
          <p:nvSpPr>
            <p:cNvPr id="7" name="TextBox 7"/>
            <p:cNvSpPr txBox="1"/>
            <p:nvPr/>
          </p:nvSpPr>
          <p:spPr>
            <a:xfrm>
              <a:off x="0" y="-19050"/>
              <a:ext cx="15433952" cy="285027"/>
            </a:xfrm>
            <a:prstGeom prst="rect">
              <a:avLst/>
            </a:prstGeom>
          </p:spPr>
          <p:txBody>
            <a:bodyPr lIns="0" tIns="0" rIns="0" bIns="0" rtlCol="0" anchor="t">
              <a:spAutoFit/>
            </a:bodyPr>
            <a:lstStyle/>
            <a:p>
              <a:pPr algn="l">
                <a:lnSpc>
                  <a:spcPts val="1871"/>
                </a:lnSpc>
              </a:pPr>
              <a:endParaRPr/>
            </a:p>
          </p:txBody>
        </p:sp>
      </p:grpSp>
      <p:sp>
        <p:nvSpPr>
          <p:cNvPr id="8" name="TextBox 8"/>
          <p:cNvSpPr txBox="1"/>
          <p:nvPr/>
        </p:nvSpPr>
        <p:spPr>
          <a:xfrm>
            <a:off x="7572397" y="7673924"/>
            <a:ext cx="9929576" cy="2846070"/>
          </a:xfrm>
          <a:prstGeom prst="rect">
            <a:avLst/>
          </a:prstGeom>
        </p:spPr>
        <p:txBody>
          <a:bodyPr lIns="0" tIns="0" rIns="0" bIns="0" rtlCol="0" anchor="t">
            <a:spAutoFit/>
          </a:bodyPr>
          <a:lstStyle/>
          <a:p>
            <a:pPr algn="ctr">
              <a:lnSpc>
                <a:spcPts val="3779"/>
              </a:lnSpc>
            </a:pPr>
            <a:r>
              <a:rPr lang="en-US" sz="2700">
                <a:solidFill>
                  <a:srgbClr val="38B6FF"/>
                </a:solidFill>
                <a:latin typeface="Helvetica World"/>
                <a:ea typeface="Helvetica World"/>
                <a:cs typeface="Helvetica World"/>
                <a:sym typeface="Helvetica World"/>
              </a:rPr>
              <a:t>    Nama Kelompok : </a:t>
            </a:r>
          </a:p>
          <a:p>
            <a:pPr algn="ctr">
              <a:lnSpc>
                <a:spcPts val="3779"/>
              </a:lnSpc>
            </a:pPr>
            <a:r>
              <a:rPr lang="en-US" sz="2700">
                <a:solidFill>
                  <a:srgbClr val="38B6FF"/>
                </a:solidFill>
                <a:latin typeface="Helvetica World"/>
                <a:ea typeface="Helvetica World"/>
                <a:cs typeface="Helvetica World"/>
                <a:sym typeface="Helvetica World"/>
              </a:rPr>
              <a:t>1.    Alfin SolanI                                       (17230591)</a:t>
            </a:r>
          </a:p>
          <a:p>
            <a:pPr algn="ctr">
              <a:lnSpc>
                <a:spcPts val="3779"/>
              </a:lnSpc>
            </a:pPr>
            <a:r>
              <a:rPr lang="en-US" sz="2700">
                <a:solidFill>
                  <a:srgbClr val="38B6FF"/>
                </a:solidFill>
                <a:latin typeface="Helvetica World"/>
                <a:ea typeface="Helvetica World"/>
                <a:cs typeface="Helvetica World"/>
                <a:sym typeface="Helvetica World"/>
              </a:rPr>
              <a:t>2.    Fajar Gunawan                                (17230503)</a:t>
            </a:r>
          </a:p>
          <a:p>
            <a:pPr algn="ctr">
              <a:lnSpc>
                <a:spcPts val="3779"/>
              </a:lnSpc>
            </a:pPr>
            <a:r>
              <a:rPr lang="en-US" sz="2700">
                <a:solidFill>
                  <a:srgbClr val="38B6FF"/>
                </a:solidFill>
                <a:latin typeface="Helvetica World"/>
                <a:ea typeface="Helvetica World"/>
                <a:cs typeface="Helvetica World"/>
                <a:sym typeface="Helvetica World"/>
              </a:rPr>
              <a:t>3.    Hafiz Baihaqi                                    (17230906)</a:t>
            </a:r>
          </a:p>
          <a:p>
            <a:pPr algn="ctr">
              <a:lnSpc>
                <a:spcPts val="3779"/>
              </a:lnSpc>
            </a:pPr>
            <a:r>
              <a:rPr lang="en-US" sz="2700">
                <a:solidFill>
                  <a:srgbClr val="38B6FF"/>
                </a:solidFill>
                <a:latin typeface="Helvetica World"/>
                <a:ea typeface="Helvetica World"/>
                <a:cs typeface="Helvetica World"/>
                <a:sym typeface="Helvetica World"/>
              </a:rPr>
              <a:t>4.    Ilham Aji Prasetyo                            (17230034)</a:t>
            </a:r>
          </a:p>
          <a:p>
            <a:pPr algn="ctr">
              <a:lnSpc>
                <a:spcPts val="3779"/>
              </a:lnSpc>
            </a:pPr>
            <a:endParaRPr lang="en-US" sz="2700">
              <a:solidFill>
                <a:srgbClr val="38B6FF"/>
              </a:solidFill>
              <a:latin typeface="Helvetica World"/>
              <a:ea typeface="Helvetica World"/>
              <a:cs typeface="Helvetica World"/>
              <a:sym typeface="Helvetica World"/>
            </a:endParaRPr>
          </a:p>
        </p:txBody>
      </p:sp>
      <p:sp>
        <p:nvSpPr>
          <p:cNvPr id="9" name="TextBox 9"/>
          <p:cNvSpPr txBox="1"/>
          <p:nvPr/>
        </p:nvSpPr>
        <p:spPr>
          <a:xfrm>
            <a:off x="7115940" y="6692904"/>
            <a:ext cx="5794871" cy="431799"/>
          </a:xfrm>
          <a:prstGeom prst="rect">
            <a:avLst/>
          </a:prstGeom>
        </p:spPr>
        <p:txBody>
          <a:bodyPr lIns="0" tIns="0" rIns="0" bIns="0" rtlCol="0" anchor="t">
            <a:spAutoFit/>
          </a:bodyPr>
          <a:lstStyle/>
          <a:p>
            <a:pPr algn="ctr">
              <a:lnSpc>
                <a:spcPts val="3500"/>
              </a:lnSpc>
            </a:pPr>
            <a:r>
              <a:rPr lang="en-US" sz="2500" dirty="0">
                <a:solidFill>
                  <a:srgbClr val="FFFFFF"/>
                </a:solidFill>
                <a:latin typeface="Open Sans"/>
                <a:ea typeface="Open Sans"/>
                <a:cs typeface="Open Sans"/>
                <a:sym typeface="Open Sans"/>
              </a:rPr>
              <a:t>Dosen: Bapak Sofian Wirahadi, M.Kom</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6412884"/>
            <a:ext cx="18288000" cy="3874116"/>
          </a:xfrm>
          <a:prstGeom prst="rect">
            <a:avLst/>
          </a:prstGeom>
          <a:solidFill>
            <a:srgbClr val="5034C4">
              <a:alpha val="4706"/>
            </a:srgbClr>
          </a:solidFill>
        </p:spPr>
      </p:sp>
      <p:sp>
        <p:nvSpPr>
          <p:cNvPr id="3" name="Freeform 3"/>
          <p:cNvSpPr/>
          <p:nvPr/>
        </p:nvSpPr>
        <p:spPr>
          <a:xfrm rot="8839471">
            <a:off x="-2118590" y="8432950"/>
            <a:ext cx="5093446" cy="5993187"/>
          </a:xfrm>
          <a:custGeom>
            <a:avLst/>
            <a:gdLst/>
            <a:ahLst/>
            <a:cxnLst/>
            <a:rect l="l" t="t" r="r" b="b"/>
            <a:pathLst>
              <a:path w="5093446" h="5993187">
                <a:moveTo>
                  <a:pt x="0" y="0"/>
                </a:moveTo>
                <a:lnTo>
                  <a:pt x="5093446" y="0"/>
                </a:lnTo>
                <a:lnTo>
                  <a:pt x="5093446" y="5993186"/>
                </a:lnTo>
                <a:lnTo>
                  <a:pt x="0" y="5993186"/>
                </a:lnTo>
                <a:lnTo>
                  <a:pt x="0" y="0"/>
                </a:lnTo>
                <a:close/>
              </a:path>
            </a:pathLst>
          </a:custGeom>
          <a:blipFill>
            <a:blip r:embed="rId2"/>
            <a:stretch>
              <a:fillRect/>
            </a:stretch>
          </a:blipFill>
        </p:spPr>
      </p:sp>
      <p:sp>
        <p:nvSpPr>
          <p:cNvPr id="4" name="Freeform 4"/>
          <p:cNvSpPr/>
          <p:nvPr/>
        </p:nvSpPr>
        <p:spPr>
          <a:xfrm rot="-2449714">
            <a:off x="14055918" y="-2389995"/>
            <a:ext cx="5093446" cy="5993187"/>
          </a:xfrm>
          <a:custGeom>
            <a:avLst/>
            <a:gdLst/>
            <a:ahLst/>
            <a:cxnLst/>
            <a:rect l="l" t="t" r="r" b="b"/>
            <a:pathLst>
              <a:path w="5093446" h="5993187">
                <a:moveTo>
                  <a:pt x="0" y="0"/>
                </a:moveTo>
                <a:lnTo>
                  <a:pt x="5093446" y="0"/>
                </a:lnTo>
                <a:lnTo>
                  <a:pt x="5093446" y="5993187"/>
                </a:lnTo>
                <a:lnTo>
                  <a:pt x="0" y="5993187"/>
                </a:lnTo>
                <a:lnTo>
                  <a:pt x="0" y="0"/>
                </a:lnTo>
                <a:close/>
              </a:path>
            </a:pathLst>
          </a:custGeom>
          <a:blipFill>
            <a:blip r:embed="rId2"/>
            <a:stretch>
              <a:fillRect/>
            </a:stretch>
          </a:blipFill>
        </p:spPr>
      </p:sp>
      <p:sp>
        <p:nvSpPr>
          <p:cNvPr id="5" name="Freeform 5"/>
          <p:cNvSpPr/>
          <p:nvPr/>
        </p:nvSpPr>
        <p:spPr>
          <a:xfrm>
            <a:off x="2011803" y="1069127"/>
            <a:ext cx="5661234" cy="7280814"/>
          </a:xfrm>
          <a:custGeom>
            <a:avLst/>
            <a:gdLst/>
            <a:ahLst/>
            <a:cxnLst/>
            <a:rect l="l" t="t" r="r" b="b"/>
            <a:pathLst>
              <a:path w="5661234" h="7280814">
                <a:moveTo>
                  <a:pt x="0" y="0"/>
                </a:moveTo>
                <a:lnTo>
                  <a:pt x="5661234" y="0"/>
                </a:lnTo>
                <a:lnTo>
                  <a:pt x="5661234" y="7280815"/>
                </a:lnTo>
                <a:lnTo>
                  <a:pt x="0" y="7280815"/>
                </a:lnTo>
                <a:lnTo>
                  <a:pt x="0" y="0"/>
                </a:lnTo>
                <a:close/>
              </a:path>
            </a:pathLst>
          </a:custGeom>
          <a:blipFill>
            <a:blip r:embed="rId3"/>
            <a:stretch>
              <a:fillRect/>
            </a:stretch>
          </a:blipFill>
        </p:spPr>
      </p:sp>
      <p:sp>
        <p:nvSpPr>
          <p:cNvPr id="6" name="TextBox 6"/>
          <p:cNvSpPr txBox="1"/>
          <p:nvPr/>
        </p:nvSpPr>
        <p:spPr>
          <a:xfrm>
            <a:off x="8080667" y="5921507"/>
            <a:ext cx="10207333" cy="3826070"/>
          </a:xfrm>
          <a:prstGeom prst="rect">
            <a:avLst/>
          </a:prstGeom>
        </p:spPr>
        <p:txBody>
          <a:bodyPr lIns="0" tIns="0" rIns="0" bIns="0" rtlCol="0" anchor="t">
            <a:spAutoFit/>
          </a:bodyPr>
          <a:lstStyle/>
          <a:p>
            <a:pPr algn="l">
              <a:lnSpc>
                <a:spcPts val="5080"/>
              </a:lnSpc>
            </a:pPr>
            <a:r>
              <a:rPr lang="en-US" sz="3628">
                <a:solidFill>
                  <a:srgbClr val="38B6FF"/>
                </a:solidFill>
                <a:latin typeface="DM Sans"/>
                <a:ea typeface="DM Sans"/>
                <a:cs typeface="DM Sans"/>
                <a:sym typeface="DM Sans"/>
              </a:rPr>
              <a:t>Halaman login digunakan untuk pengguna yang sudah memiliki akun. Tersedia dua kolom input yaitu email dan password. Setelah data diisi, pengguna dapat langsung masuk ke aplikasi dengan menekan tombol “Login Sekarang”</a:t>
            </a:r>
          </a:p>
          <a:p>
            <a:pPr algn="l">
              <a:lnSpc>
                <a:spcPts val="5080"/>
              </a:lnSpc>
            </a:pPr>
            <a:endParaRPr lang="en-US" sz="3628">
              <a:solidFill>
                <a:srgbClr val="38B6FF"/>
              </a:solidFill>
              <a:latin typeface="DM Sans"/>
              <a:ea typeface="DM Sans"/>
              <a:cs typeface="DM Sans"/>
              <a:sym typeface="DM Sans"/>
            </a:endParaRPr>
          </a:p>
        </p:txBody>
      </p:sp>
      <p:sp>
        <p:nvSpPr>
          <p:cNvPr id="7" name="TextBox 7"/>
          <p:cNvSpPr txBox="1"/>
          <p:nvPr/>
        </p:nvSpPr>
        <p:spPr>
          <a:xfrm>
            <a:off x="9163623" y="2666815"/>
            <a:ext cx="4114800" cy="600075"/>
          </a:xfrm>
          <a:prstGeom prst="rect">
            <a:avLst/>
          </a:prstGeom>
        </p:spPr>
        <p:txBody>
          <a:bodyPr lIns="0" tIns="0" rIns="0" bIns="0" rtlCol="0" anchor="t">
            <a:spAutoFit/>
          </a:bodyPr>
          <a:lstStyle/>
          <a:p>
            <a:pPr algn="ctr">
              <a:lnSpc>
                <a:spcPts val="4799"/>
              </a:lnSpc>
              <a:spcBef>
                <a:spcPct val="0"/>
              </a:spcBef>
            </a:pPr>
            <a:r>
              <a:rPr lang="en-US" sz="3999" b="1">
                <a:solidFill>
                  <a:srgbClr val="000000"/>
                </a:solidFill>
                <a:latin typeface="DM Sans Bold"/>
                <a:ea typeface="DM Sans Bold"/>
                <a:cs typeface="DM Sans Bold"/>
                <a:sym typeface="DM Sans Bold"/>
              </a:rPr>
              <a:t>3. Halaman Login</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7001592"/>
            <a:ext cx="18288000" cy="3285408"/>
          </a:xfrm>
          <a:prstGeom prst="rect">
            <a:avLst/>
          </a:prstGeom>
          <a:solidFill>
            <a:srgbClr val="5034C4">
              <a:alpha val="4706"/>
            </a:srgbClr>
          </a:solidFill>
        </p:spPr>
      </p:sp>
      <p:sp>
        <p:nvSpPr>
          <p:cNvPr id="3" name="TextBox 3"/>
          <p:cNvSpPr txBox="1"/>
          <p:nvPr/>
        </p:nvSpPr>
        <p:spPr>
          <a:xfrm>
            <a:off x="1028700" y="7693383"/>
            <a:ext cx="16230600" cy="1835150"/>
          </a:xfrm>
          <a:prstGeom prst="rect">
            <a:avLst/>
          </a:prstGeom>
        </p:spPr>
        <p:txBody>
          <a:bodyPr lIns="0" tIns="0" rIns="0" bIns="0" rtlCol="0" anchor="t">
            <a:spAutoFit/>
          </a:bodyPr>
          <a:lstStyle/>
          <a:p>
            <a:pPr algn="l">
              <a:lnSpc>
                <a:spcPts val="4899"/>
              </a:lnSpc>
            </a:pPr>
            <a:r>
              <a:rPr lang="en-US" sz="3499">
                <a:solidFill>
                  <a:srgbClr val="38B6FF"/>
                </a:solidFill>
                <a:latin typeface="DM Sans"/>
                <a:ea typeface="DM Sans"/>
                <a:cs typeface="DM Sans"/>
                <a:sym typeface="DM Sans"/>
              </a:rPr>
              <a:t>halaman utama setelah pengguna berhasil login. Terdapat fitur pencarian buku, daftar kategori populer, serta tampilan buku-buku rekomendasi yang disusun secara grid</a:t>
            </a:r>
          </a:p>
        </p:txBody>
      </p:sp>
      <p:sp>
        <p:nvSpPr>
          <p:cNvPr id="4" name="Freeform 4"/>
          <p:cNvSpPr/>
          <p:nvPr/>
        </p:nvSpPr>
        <p:spPr>
          <a:xfrm rot="-2807505">
            <a:off x="14712577" y="-1760947"/>
            <a:ext cx="5093446" cy="5993187"/>
          </a:xfrm>
          <a:custGeom>
            <a:avLst/>
            <a:gdLst/>
            <a:ahLst/>
            <a:cxnLst/>
            <a:rect l="l" t="t" r="r" b="b"/>
            <a:pathLst>
              <a:path w="5093446" h="5993187">
                <a:moveTo>
                  <a:pt x="0" y="0"/>
                </a:moveTo>
                <a:lnTo>
                  <a:pt x="5093446" y="0"/>
                </a:lnTo>
                <a:lnTo>
                  <a:pt x="5093446" y="5993186"/>
                </a:lnTo>
                <a:lnTo>
                  <a:pt x="0" y="5993186"/>
                </a:lnTo>
                <a:lnTo>
                  <a:pt x="0" y="0"/>
                </a:lnTo>
                <a:close/>
              </a:path>
            </a:pathLst>
          </a:custGeom>
          <a:blipFill>
            <a:blip r:embed="rId2"/>
            <a:stretch>
              <a:fillRect/>
            </a:stretch>
          </a:blipFill>
        </p:spPr>
      </p:sp>
      <p:sp>
        <p:nvSpPr>
          <p:cNvPr id="5" name="Freeform 5"/>
          <p:cNvSpPr/>
          <p:nvPr/>
        </p:nvSpPr>
        <p:spPr>
          <a:xfrm rot="-9558551">
            <a:off x="-4268997" y="3587271"/>
            <a:ext cx="5093446" cy="5993187"/>
          </a:xfrm>
          <a:custGeom>
            <a:avLst/>
            <a:gdLst/>
            <a:ahLst/>
            <a:cxnLst/>
            <a:rect l="l" t="t" r="r" b="b"/>
            <a:pathLst>
              <a:path w="5093446" h="5993187">
                <a:moveTo>
                  <a:pt x="0" y="0"/>
                </a:moveTo>
                <a:lnTo>
                  <a:pt x="5093446" y="0"/>
                </a:lnTo>
                <a:lnTo>
                  <a:pt x="5093446" y="5993187"/>
                </a:lnTo>
                <a:lnTo>
                  <a:pt x="0" y="5993187"/>
                </a:lnTo>
                <a:lnTo>
                  <a:pt x="0" y="0"/>
                </a:lnTo>
                <a:close/>
              </a:path>
            </a:pathLst>
          </a:custGeom>
          <a:blipFill>
            <a:blip r:embed="rId2"/>
            <a:stretch>
              <a:fillRect/>
            </a:stretch>
          </a:blipFill>
        </p:spPr>
      </p:sp>
      <p:sp>
        <p:nvSpPr>
          <p:cNvPr id="6" name="Freeform 6"/>
          <p:cNvSpPr/>
          <p:nvPr/>
        </p:nvSpPr>
        <p:spPr>
          <a:xfrm>
            <a:off x="6281780" y="448747"/>
            <a:ext cx="5257156" cy="6759200"/>
          </a:xfrm>
          <a:custGeom>
            <a:avLst/>
            <a:gdLst/>
            <a:ahLst/>
            <a:cxnLst/>
            <a:rect l="l" t="t" r="r" b="b"/>
            <a:pathLst>
              <a:path w="5257156" h="6759200">
                <a:moveTo>
                  <a:pt x="0" y="0"/>
                </a:moveTo>
                <a:lnTo>
                  <a:pt x="5257156" y="0"/>
                </a:lnTo>
                <a:lnTo>
                  <a:pt x="5257156" y="6759200"/>
                </a:lnTo>
                <a:lnTo>
                  <a:pt x="0" y="6759200"/>
                </a:lnTo>
                <a:lnTo>
                  <a:pt x="0" y="0"/>
                </a:lnTo>
                <a:close/>
              </a:path>
            </a:pathLst>
          </a:custGeom>
          <a:blipFill>
            <a:blip r:embed="rId3"/>
            <a:stretch>
              <a:fillRect/>
            </a:stretch>
          </a:blipFill>
        </p:spPr>
      </p:sp>
      <p:sp>
        <p:nvSpPr>
          <p:cNvPr id="7" name="TextBox 7"/>
          <p:cNvSpPr txBox="1"/>
          <p:nvPr/>
        </p:nvSpPr>
        <p:spPr>
          <a:xfrm>
            <a:off x="706504" y="2309229"/>
            <a:ext cx="4650284" cy="571500"/>
          </a:xfrm>
          <a:prstGeom prst="rect">
            <a:avLst/>
          </a:prstGeom>
        </p:spPr>
        <p:txBody>
          <a:bodyPr lIns="0" tIns="0" rIns="0" bIns="0" rtlCol="0" anchor="t">
            <a:spAutoFit/>
          </a:bodyPr>
          <a:lstStyle/>
          <a:p>
            <a:pPr algn="ctr">
              <a:lnSpc>
                <a:spcPts val="4559"/>
              </a:lnSpc>
              <a:spcBef>
                <a:spcPct val="0"/>
              </a:spcBef>
            </a:pPr>
            <a:r>
              <a:rPr lang="en-US" sz="3799" b="1">
                <a:solidFill>
                  <a:srgbClr val="000000"/>
                </a:solidFill>
                <a:latin typeface="DM Sans Bold"/>
                <a:ea typeface="DM Sans Bold"/>
                <a:cs typeface="DM Sans Bold"/>
                <a:sym typeface="DM Sans Bold"/>
              </a:rPr>
              <a:t>4. Halaman Beranda</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8481145"/>
            <a:ext cx="18288000" cy="1805855"/>
          </a:xfrm>
          <a:prstGeom prst="rect">
            <a:avLst/>
          </a:prstGeom>
          <a:solidFill>
            <a:srgbClr val="5034C4">
              <a:alpha val="4706"/>
            </a:srgbClr>
          </a:solidFill>
        </p:spPr>
      </p:sp>
      <p:sp>
        <p:nvSpPr>
          <p:cNvPr id="3" name="Freeform 3"/>
          <p:cNvSpPr/>
          <p:nvPr/>
        </p:nvSpPr>
        <p:spPr>
          <a:xfrm rot="-8100000">
            <a:off x="-3448873" y="-2612286"/>
            <a:ext cx="5093446" cy="5993187"/>
          </a:xfrm>
          <a:custGeom>
            <a:avLst/>
            <a:gdLst/>
            <a:ahLst/>
            <a:cxnLst/>
            <a:rect l="l" t="t" r="r" b="b"/>
            <a:pathLst>
              <a:path w="5093446" h="5993187">
                <a:moveTo>
                  <a:pt x="0" y="0"/>
                </a:moveTo>
                <a:lnTo>
                  <a:pt x="5093446" y="0"/>
                </a:lnTo>
                <a:lnTo>
                  <a:pt x="5093446" y="5993187"/>
                </a:lnTo>
                <a:lnTo>
                  <a:pt x="0" y="5993187"/>
                </a:lnTo>
                <a:lnTo>
                  <a:pt x="0" y="0"/>
                </a:lnTo>
                <a:close/>
              </a:path>
            </a:pathLst>
          </a:custGeom>
          <a:blipFill>
            <a:blip r:embed="rId2"/>
            <a:stretch>
              <a:fillRect/>
            </a:stretch>
          </a:blipFill>
        </p:spPr>
      </p:sp>
      <p:sp>
        <p:nvSpPr>
          <p:cNvPr id="4" name="Freeform 4"/>
          <p:cNvSpPr/>
          <p:nvPr/>
        </p:nvSpPr>
        <p:spPr>
          <a:xfrm rot="-2807505">
            <a:off x="14712577" y="-1362877"/>
            <a:ext cx="5093446" cy="5993187"/>
          </a:xfrm>
          <a:custGeom>
            <a:avLst/>
            <a:gdLst/>
            <a:ahLst/>
            <a:cxnLst/>
            <a:rect l="l" t="t" r="r" b="b"/>
            <a:pathLst>
              <a:path w="5093446" h="5993187">
                <a:moveTo>
                  <a:pt x="0" y="0"/>
                </a:moveTo>
                <a:lnTo>
                  <a:pt x="5093446" y="0"/>
                </a:lnTo>
                <a:lnTo>
                  <a:pt x="5093446" y="5993187"/>
                </a:lnTo>
                <a:lnTo>
                  <a:pt x="0" y="5993187"/>
                </a:lnTo>
                <a:lnTo>
                  <a:pt x="0" y="0"/>
                </a:lnTo>
                <a:close/>
              </a:path>
            </a:pathLst>
          </a:custGeom>
          <a:blipFill>
            <a:blip r:embed="rId2"/>
            <a:stretch>
              <a:fillRect/>
            </a:stretch>
          </a:blipFill>
        </p:spPr>
      </p:sp>
      <p:sp>
        <p:nvSpPr>
          <p:cNvPr id="5" name="Freeform 5"/>
          <p:cNvSpPr/>
          <p:nvPr/>
        </p:nvSpPr>
        <p:spPr>
          <a:xfrm>
            <a:off x="6025925" y="1534590"/>
            <a:ext cx="5393106" cy="6946555"/>
          </a:xfrm>
          <a:custGeom>
            <a:avLst/>
            <a:gdLst/>
            <a:ahLst/>
            <a:cxnLst/>
            <a:rect l="l" t="t" r="r" b="b"/>
            <a:pathLst>
              <a:path w="5393106" h="6946555">
                <a:moveTo>
                  <a:pt x="0" y="0"/>
                </a:moveTo>
                <a:lnTo>
                  <a:pt x="5393106" y="0"/>
                </a:lnTo>
                <a:lnTo>
                  <a:pt x="5393106" y="6946555"/>
                </a:lnTo>
                <a:lnTo>
                  <a:pt x="0" y="6946555"/>
                </a:lnTo>
                <a:lnTo>
                  <a:pt x="0" y="0"/>
                </a:lnTo>
                <a:close/>
              </a:path>
            </a:pathLst>
          </a:custGeom>
          <a:blipFill>
            <a:blip r:embed="rId3"/>
            <a:stretch>
              <a:fillRect/>
            </a:stretch>
          </a:blipFill>
        </p:spPr>
      </p:sp>
      <p:sp>
        <p:nvSpPr>
          <p:cNvPr id="6" name="TextBox 6"/>
          <p:cNvSpPr txBox="1"/>
          <p:nvPr/>
        </p:nvSpPr>
        <p:spPr>
          <a:xfrm>
            <a:off x="1383795" y="9043530"/>
            <a:ext cx="16230600" cy="1216025"/>
          </a:xfrm>
          <a:prstGeom prst="rect">
            <a:avLst/>
          </a:prstGeom>
        </p:spPr>
        <p:txBody>
          <a:bodyPr lIns="0" tIns="0" rIns="0" bIns="0" rtlCol="0" anchor="t">
            <a:spAutoFit/>
          </a:bodyPr>
          <a:lstStyle/>
          <a:p>
            <a:pPr algn="l">
              <a:lnSpc>
                <a:spcPts val="4899"/>
              </a:lnSpc>
            </a:pPr>
            <a:r>
              <a:rPr lang="en-US" sz="3499">
                <a:solidFill>
                  <a:srgbClr val="38B6FF"/>
                </a:solidFill>
                <a:latin typeface="DM Sans"/>
                <a:ea typeface="DM Sans"/>
                <a:cs typeface="DM Sans"/>
                <a:sym typeface="DM Sans"/>
              </a:rPr>
              <a:t>Halaman ini menampilkan informasi lengkap dari buku yang dipilih pengguna. </a:t>
            </a:r>
          </a:p>
          <a:p>
            <a:pPr algn="l">
              <a:lnSpc>
                <a:spcPts val="4899"/>
              </a:lnSpc>
            </a:pPr>
            <a:endParaRPr lang="en-US" sz="3499">
              <a:solidFill>
                <a:srgbClr val="38B6FF"/>
              </a:solidFill>
              <a:latin typeface="DM Sans"/>
              <a:ea typeface="DM Sans"/>
              <a:cs typeface="DM Sans"/>
              <a:sym typeface="DM Sans"/>
            </a:endParaRPr>
          </a:p>
        </p:txBody>
      </p:sp>
      <p:sp>
        <p:nvSpPr>
          <p:cNvPr id="7" name="TextBox 7"/>
          <p:cNvSpPr txBox="1"/>
          <p:nvPr/>
        </p:nvSpPr>
        <p:spPr>
          <a:xfrm>
            <a:off x="6025925" y="457200"/>
            <a:ext cx="5334000" cy="571500"/>
          </a:xfrm>
          <a:prstGeom prst="rect">
            <a:avLst/>
          </a:prstGeom>
        </p:spPr>
        <p:txBody>
          <a:bodyPr lIns="0" tIns="0" rIns="0" bIns="0" rtlCol="0" anchor="t">
            <a:spAutoFit/>
          </a:bodyPr>
          <a:lstStyle/>
          <a:p>
            <a:pPr algn="ctr">
              <a:lnSpc>
                <a:spcPts val="4559"/>
              </a:lnSpc>
              <a:spcBef>
                <a:spcPct val="0"/>
              </a:spcBef>
            </a:pPr>
            <a:r>
              <a:rPr lang="en-US" sz="3799" b="1">
                <a:solidFill>
                  <a:srgbClr val="000000"/>
                </a:solidFill>
                <a:latin typeface="DM Sans Bold"/>
                <a:ea typeface="DM Sans Bold"/>
                <a:cs typeface="DM Sans Bold"/>
                <a:sym typeface="DM Sans Bold"/>
              </a:rPr>
              <a:t>5. Halaman Detail Buku</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7800757" y="4939206"/>
            <a:ext cx="10487243" cy="3949217"/>
          </a:xfrm>
          <a:prstGeom prst="rect">
            <a:avLst/>
          </a:prstGeom>
          <a:solidFill>
            <a:srgbClr val="5034C4">
              <a:alpha val="4706"/>
            </a:srgbClr>
          </a:solidFill>
        </p:spPr>
      </p:sp>
      <p:sp>
        <p:nvSpPr>
          <p:cNvPr id="3" name="Freeform 3"/>
          <p:cNvSpPr/>
          <p:nvPr/>
        </p:nvSpPr>
        <p:spPr>
          <a:xfrm rot="-8100000">
            <a:off x="-2965578" y="-2384663"/>
            <a:ext cx="5093446" cy="5993187"/>
          </a:xfrm>
          <a:custGeom>
            <a:avLst/>
            <a:gdLst/>
            <a:ahLst/>
            <a:cxnLst/>
            <a:rect l="l" t="t" r="r" b="b"/>
            <a:pathLst>
              <a:path w="5093446" h="5993187">
                <a:moveTo>
                  <a:pt x="0" y="0"/>
                </a:moveTo>
                <a:lnTo>
                  <a:pt x="5093446" y="0"/>
                </a:lnTo>
                <a:lnTo>
                  <a:pt x="5093446" y="5993187"/>
                </a:lnTo>
                <a:lnTo>
                  <a:pt x="0" y="5993187"/>
                </a:lnTo>
                <a:lnTo>
                  <a:pt x="0" y="0"/>
                </a:lnTo>
                <a:close/>
              </a:path>
            </a:pathLst>
          </a:custGeom>
          <a:blipFill>
            <a:blip r:embed="rId2"/>
            <a:stretch>
              <a:fillRect/>
            </a:stretch>
          </a:blipFill>
        </p:spPr>
      </p:sp>
      <p:sp>
        <p:nvSpPr>
          <p:cNvPr id="4" name="Freeform 4"/>
          <p:cNvSpPr/>
          <p:nvPr/>
        </p:nvSpPr>
        <p:spPr>
          <a:xfrm rot="-2807505">
            <a:off x="14408071" y="-2118775"/>
            <a:ext cx="4183794" cy="4922847"/>
          </a:xfrm>
          <a:custGeom>
            <a:avLst/>
            <a:gdLst/>
            <a:ahLst/>
            <a:cxnLst/>
            <a:rect l="l" t="t" r="r" b="b"/>
            <a:pathLst>
              <a:path w="4183794" h="4922847">
                <a:moveTo>
                  <a:pt x="0" y="0"/>
                </a:moveTo>
                <a:lnTo>
                  <a:pt x="4183794" y="0"/>
                </a:lnTo>
                <a:lnTo>
                  <a:pt x="4183794" y="4922847"/>
                </a:lnTo>
                <a:lnTo>
                  <a:pt x="0" y="4922847"/>
                </a:lnTo>
                <a:lnTo>
                  <a:pt x="0" y="0"/>
                </a:lnTo>
                <a:close/>
              </a:path>
            </a:pathLst>
          </a:custGeom>
          <a:blipFill>
            <a:blip r:embed="rId2"/>
            <a:stretch>
              <a:fillRect/>
            </a:stretch>
          </a:blipFill>
        </p:spPr>
      </p:sp>
      <p:sp>
        <p:nvSpPr>
          <p:cNvPr id="5" name="Freeform 5"/>
          <p:cNvSpPr/>
          <p:nvPr/>
        </p:nvSpPr>
        <p:spPr>
          <a:xfrm>
            <a:off x="1096530" y="1809993"/>
            <a:ext cx="5716499" cy="7448307"/>
          </a:xfrm>
          <a:custGeom>
            <a:avLst/>
            <a:gdLst/>
            <a:ahLst/>
            <a:cxnLst/>
            <a:rect l="l" t="t" r="r" b="b"/>
            <a:pathLst>
              <a:path w="5716499" h="7448307">
                <a:moveTo>
                  <a:pt x="0" y="0"/>
                </a:moveTo>
                <a:lnTo>
                  <a:pt x="5716499" y="0"/>
                </a:lnTo>
                <a:lnTo>
                  <a:pt x="5716499" y="7448307"/>
                </a:lnTo>
                <a:lnTo>
                  <a:pt x="0" y="7448307"/>
                </a:lnTo>
                <a:lnTo>
                  <a:pt x="0" y="0"/>
                </a:lnTo>
                <a:close/>
              </a:path>
            </a:pathLst>
          </a:custGeom>
          <a:blipFill>
            <a:blip r:embed="rId3"/>
            <a:stretch>
              <a:fillRect/>
            </a:stretch>
          </a:blipFill>
        </p:spPr>
      </p:sp>
      <p:sp>
        <p:nvSpPr>
          <p:cNvPr id="6" name="TextBox 6"/>
          <p:cNvSpPr txBox="1"/>
          <p:nvPr/>
        </p:nvSpPr>
        <p:spPr>
          <a:xfrm>
            <a:off x="8678693" y="5467471"/>
            <a:ext cx="8046813" cy="3073400"/>
          </a:xfrm>
          <a:prstGeom prst="rect">
            <a:avLst/>
          </a:prstGeom>
        </p:spPr>
        <p:txBody>
          <a:bodyPr lIns="0" tIns="0" rIns="0" bIns="0" rtlCol="0" anchor="t">
            <a:spAutoFit/>
          </a:bodyPr>
          <a:lstStyle/>
          <a:p>
            <a:pPr algn="l">
              <a:lnSpc>
                <a:spcPts val="4899"/>
              </a:lnSpc>
            </a:pPr>
            <a:r>
              <a:rPr lang="en-US" sz="3499">
                <a:solidFill>
                  <a:srgbClr val="38B6FF"/>
                </a:solidFill>
                <a:latin typeface="DM Sans"/>
                <a:ea typeface="DM Sans"/>
                <a:cs typeface="DM Sans"/>
                <a:sym typeface="DM Sans"/>
              </a:rPr>
              <a:t>Berisi daftar buku yang dimasukkan ke keranjang oleh pengguna. Tersedia tombol Checkout untuk melanjutkan ke pembayaran.</a:t>
            </a:r>
          </a:p>
          <a:p>
            <a:pPr algn="l">
              <a:lnSpc>
                <a:spcPts val="4899"/>
              </a:lnSpc>
            </a:pPr>
            <a:endParaRPr lang="en-US" sz="3499">
              <a:solidFill>
                <a:srgbClr val="38B6FF"/>
              </a:solidFill>
              <a:latin typeface="DM Sans"/>
              <a:ea typeface="DM Sans"/>
              <a:cs typeface="DM Sans"/>
              <a:sym typeface="DM Sans"/>
            </a:endParaRPr>
          </a:p>
        </p:txBody>
      </p:sp>
      <p:sp>
        <p:nvSpPr>
          <p:cNvPr id="7" name="TextBox 7"/>
          <p:cNvSpPr txBox="1"/>
          <p:nvPr/>
        </p:nvSpPr>
        <p:spPr>
          <a:xfrm>
            <a:off x="8453155" y="3960147"/>
            <a:ext cx="4997648" cy="571500"/>
          </a:xfrm>
          <a:prstGeom prst="rect">
            <a:avLst/>
          </a:prstGeom>
        </p:spPr>
        <p:txBody>
          <a:bodyPr lIns="0" tIns="0" rIns="0" bIns="0" rtlCol="0" anchor="t">
            <a:spAutoFit/>
          </a:bodyPr>
          <a:lstStyle/>
          <a:p>
            <a:pPr algn="ctr">
              <a:lnSpc>
                <a:spcPts val="4559"/>
              </a:lnSpc>
              <a:spcBef>
                <a:spcPct val="0"/>
              </a:spcBef>
            </a:pPr>
            <a:r>
              <a:rPr lang="en-US" sz="3799" b="1">
                <a:solidFill>
                  <a:srgbClr val="000000"/>
                </a:solidFill>
                <a:latin typeface="DM Sans Bold"/>
                <a:ea typeface="DM Sans Bold"/>
                <a:cs typeface="DM Sans Bold"/>
                <a:sym typeface="DM Sans Bold"/>
              </a:rPr>
              <a:t>6. Halaman Keranjang</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2872697"/>
            <a:ext cx="9347563" cy="7414303"/>
          </a:xfrm>
          <a:prstGeom prst="rect">
            <a:avLst/>
          </a:prstGeom>
          <a:solidFill>
            <a:srgbClr val="5034C4">
              <a:alpha val="4706"/>
            </a:srgbClr>
          </a:solidFill>
        </p:spPr>
      </p:sp>
      <p:sp>
        <p:nvSpPr>
          <p:cNvPr id="3" name="Freeform 3"/>
          <p:cNvSpPr/>
          <p:nvPr/>
        </p:nvSpPr>
        <p:spPr>
          <a:xfrm rot="-8100000">
            <a:off x="-2965578" y="-2644506"/>
            <a:ext cx="5093446" cy="5993187"/>
          </a:xfrm>
          <a:custGeom>
            <a:avLst/>
            <a:gdLst/>
            <a:ahLst/>
            <a:cxnLst/>
            <a:rect l="l" t="t" r="r" b="b"/>
            <a:pathLst>
              <a:path w="5093446" h="5993187">
                <a:moveTo>
                  <a:pt x="0" y="0"/>
                </a:moveTo>
                <a:lnTo>
                  <a:pt x="5093446" y="0"/>
                </a:lnTo>
                <a:lnTo>
                  <a:pt x="5093446" y="5993187"/>
                </a:lnTo>
                <a:lnTo>
                  <a:pt x="0" y="5993187"/>
                </a:lnTo>
                <a:lnTo>
                  <a:pt x="0" y="0"/>
                </a:lnTo>
                <a:close/>
              </a:path>
            </a:pathLst>
          </a:custGeom>
          <a:blipFill>
            <a:blip r:embed="rId2"/>
            <a:stretch>
              <a:fillRect/>
            </a:stretch>
          </a:blipFill>
        </p:spPr>
      </p:sp>
      <p:sp>
        <p:nvSpPr>
          <p:cNvPr id="4" name="Freeform 4"/>
          <p:cNvSpPr/>
          <p:nvPr/>
        </p:nvSpPr>
        <p:spPr>
          <a:xfrm rot="-2807505">
            <a:off x="15081287" y="-2186804"/>
            <a:ext cx="5093446" cy="5993187"/>
          </a:xfrm>
          <a:custGeom>
            <a:avLst/>
            <a:gdLst/>
            <a:ahLst/>
            <a:cxnLst/>
            <a:rect l="l" t="t" r="r" b="b"/>
            <a:pathLst>
              <a:path w="5093446" h="5993187">
                <a:moveTo>
                  <a:pt x="0" y="0"/>
                </a:moveTo>
                <a:lnTo>
                  <a:pt x="5093446" y="0"/>
                </a:lnTo>
                <a:lnTo>
                  <a:pt x="5093446" y="5993186"/>
                </a:lnTo>
                <a:lnTo>
                  <a:pt x="0" y="5993186"/>
                </a:lnTo>
                <a:lnTo>
                  <a:pt x="0" y="0"/>
                </a:lnTo>
                <a:close/>
              </a:path>
            </a:pathLst>
          </a:custGeom>
          <a:blipFill>
            <a:blip r:embed="rId2"/>
            <a:stretch>
              <a:fillRect/>
            </a:stretch>
          </a:blipFill>
        </p:spPr>
      </p:sp>
      <p:sp>
        <p:nvSpPr>
          <p:cNvPr id="5" name="Freeform 5"/>
          <p:cNvSpPr/>
          <p:nvPr/>
        </p:nvSpPr>
        <p:spPr>
          <a:xfrm>
            <a:off x="9723953" y="809789"/>
            <a:ext cx="6246413" cy="8028963"/>
          </a:xfrm>
          <a:custGeom>
            <a:avLst/>
            <a:gdLst/>
            <a:ahLst/>
            <a:cxnLst/>
            <a:rect l="l" t="t" r="r" b="b"/>
            <a:pathLst>
              <a:path w="6246413" h="8028963">
                <a:moveTo>
                  <a:pt x="0" y="0"/>
                </a:moveTo>
                <a:lnTo>
                  <a:pt x="6246414" y="0"/>
                </a:lnTo>
                <a:lnTo>
                  <a:pt x="6246414" y="8028963"/>
                </a:lnTo>
                <a:lnTo>
                  <a:pt x="0" y="8028963"/>
                </a:lnTo>
                <a:lnTo>
                  <a:pt x="0" y="0"/>
                </a:lnTo>
                <a:close/>
              </a:path>
            </a:pathLst>
          </a:custGeom>
          <a:blipFill>
            <a:blip r:embed="rId3"/>
            <a:stretch>
              <a:fillRect/>
            </a:stretch>
          </a:blipFill>
        </p:spPr>
      </p:sp>
      <p:sp>
        <p:nvSpPr>
          <p:cNvPr id="6" name="TextBox 6"/>
          <p:cNvSpPr txBox="1"/>
          <p:nvPr/>
        </p:nvSpPr>
        <p:spPr>
          <a:xfrm>
            <a:off x="463040" y="4327525"/>
            <a:ext cx="8884523" cy="4930775"/>
          </a:xfrm>
          <a:prstGeom prst="rect">
            <a:avLst/>
          </a:prstGeom>
        </p:spPr>
        <p:txBody>
          <a:bodyPr lIns="0" tIns="0" rIns="0" bIns="0" rtlCol="0" anchor="t">
            <a:spAutoFit/>
          </a:bodyPr>
          <a:lstStyle/>
          <a:p>
            <a:pPr algn="l">
              <a:lnSpc>
                <a:spcPts val="4899"/>
              </a:lnSpc>
            </a:pPr>
            <a:r>
              <a:rPr lang="en-US" sz="3499">
                <a:solidFill>
                  <a:srgbClr val="38B6FF"/>
                </a:solidFill>
                <a:latin typeface="DM Sans"/>
                <a:ea typeface="DM Sans"/>
                <a:cs typeface="DM Sans"/>
                <a:sym typeface="DM Sans"/>
              </a:rPr>
              <a:t>Menampilkan ringkasan buku yang akan dibeli serta dropdown untuk memilih metode pembayaran (contoh: OVO). Total pembayaran ditampilkan di bagian bawah, dan pengguna dapat melanjutkan dengan tombol “Bayar Sekarang”.</a:t>
            </a:r>
          </a:p>
          <a:p>
            <a:pPr algn="l">
              <a:lnSpc>
                <a:spcPts val="4899"/>
              </a:lnSpc>
            </a:pPr>
            <a:endParaRPr lang="en-US" sz="3499">
              <a:solidFill>
                <a:srgbClr val="38B6FF"/>
              </a:solidFill>
              <a:latin typeface="DM Sans"/>
              <a:ea typeface="DM Sans"/>
              <a:cs typeface="DM Sans"/>
              <a:sym typeface="DM Sans"/>
            </a:endParaRPr>
          </a:p>
          <a:p>
            <a:pPr algn="l">
              <a:lnSpc>
                <a:spcPts val="4899"/>
              </a:lnSpc>
            </a:pPr>
            <a:endParaRPr lang="en-US" sz="3499">
              <a:solidFill>
                <a:srgbClr val="38B6FF"/>
              </a:solidFill>
              <a:latin typeface="DM Sans"/>
              <a:ea typeface="DM Sans"/>
              <a:cs typeface="DM Sans"/>
              <a:sym typeface="DM Sans"/>
            </a:endParaRPr>
          </a:p>
        </p:txBody>
      </p:sp>
      <p:sp>
        <p:nvSpPr>
          <p:cNvPr id="7" name="TextBox 7"/>
          <p:cNvSpPr txBox="1"/>
          <p:nvPr/>
        </p:nvSpPr>
        <p:spPr>
          <a:xfrm>
            <a:off x="1672193" y="2301197"/>
            <a:ext cx="4891088" cy="571500"/>
          </a:xfrm>
          <a:prstGeom prst="rect">
            <a:avLst/>
          </a:prstGeom>
        </p:spPr>
        <p:txBody>
          <a:bodyPr lIns="0" tIns="0" rIns="0" bIns="0" rtlCol="0" anchor="t">
            <a:spAutoFit/>
          </a:bodyPr>
          <a:lstStyle/>
          <a:p>
            <a:pPr algn="ctr">
              <a:lnSpc>
                <a:spcPts val="4559"/>
              </a:lnSpc>
              <a:spcBef>
                <a:spcPct val="0"/>
              </a:spcBef>
            </a:pPr>
            <a:r>
              <a:rPr lang="en-US" sz="3799" b="1">
                <a:solidFill>
                  <a:srgbClr val="000000"/>
                </a:solidFill>
                <a:latin typeface="DM Sans Bold"/>
                <a:ea typeface="DM Sans Bold"/>
                <a:cs typeface="DM Sans Bold"/>
                <a:sym typeface="DM Sans Bold"/>
              </a:rPr>
              <a:t>7. Halaman Checkout</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8812161" y="0"/>
            <a:ext cx="9475839" cy="10287000"/>
          </a:xfrm>
          <a:prstGeom prst="rect">
            <a:avLst/>
          </a:prstGeom>
          <a:solidFill>
            <a:srgbClr val="5034C4">
              <a:alpha val="4706"/>
            </a:srgbClr>
          </a:solidFill>
        </p:spPr>
      </p:sp>
      <p:sp>
        <p:nvSpPr>
          <p:cNvPr id="3" name="Freeform 3"/>
          <p:cNvSpPr/>
          <p:nvPr/>
        </p:nvSpPr>
        <p:spPr>
          <a:xfrm rot="6938576">
            <a:off x="-1000181" y="7290407"/>
            <a:ext cx="5093446" cy="5993187"/>
          </a:xfrm>
          <a:custGeom>
            <a:avLst/>
            <a:gdLst/>
            <a:ahLst/>
            <a:cxnLst/>
            <a:rect l="l" t="t" r="r" b="b"/>
            <a:pathLst>
              <a:path w="5093446" h="5993187">
                <a:moveTo>
                  <a:pt x="0" y="0"/>
                </a:moveTo>
                <a:lnTo>
                  <a:pt x="5093447" y="0"/>
                </a:lnTo>
                <a:lnTo>
                  <a:pt x="5093447" y="5993186"/>
                </a:lnTo>
                <a:lnTo>
                  <a:pt x="0" y="5993186"/>
                </a:lnTo>
                <a:lnTo>
                  <a:pt x="0" y="0"/>
                </a:lnTo>
                <a:close/>
              </a:path>
            </a:pathLst>
          </a:custGeom>
          <a:blipFill>
            <a:blip r:embed="rId2"/>
            <a:stretch>
              <a:fillRect/>
            </a:stretch>
          </a:blipFill>
        </p:spPr>
      </p:sp>
      <p:sp>
        <p:nvSpPr>
          <p:cNvPr id="4" name="Freeform 4"/>
          <p:cNvSpPr/>
          <p:nvPr/>
        </p:nvSpPr>
        <p:spPr>
          <a:xfrm rot="2906248">
            <a:off x="13978845" y="6527326"/>
            <a:ext cx="5093446" cy="5993187"/>
          </a:xfrm>
          <a:custGeom>
            <a:avLst/>
            <a:gdLst/>
            <a:ahLst/>
            <a:cxnLst/>
            <a:rect l="l" t="t" r="r" b="b"/>
            <a:pathLst>
              <a:path w="5093446" h="5993187">
                <a:moveTo>
                  <a:pt x="0" y="0"/>
                </a:moveTo>
                <a:lnTo>
                  <a:pt x="5093446" y="0"/>
                </a:lnTo>
                <a:lnTo>
                  <a:pt x="5093446" y="5993187"/>
                </a:lnTo>
                <a:lnTo>
                  <a:pt x="0" y="5993187"/>
                </a:lnTo>
                <a:lnTo>
                  <a:pt x="0" y="0"/>
                </a:lnTo>
                <a:close/>
              </a:path>
            </a:pathLst>
          </a:custGeom>
          <a:blipFill>
            <a:blip r:embed="rId2"/>
            <a:stretch>
              <a:fillRect/>
            </a:stretch>
          </a:blipFill>
        </p:spPr>
      </p:sp>
      <p:sp>
        <p:nvSpPr>
          <p:cNvPr id="5" name="Freeform 5"/>
          <p:cNvSpPr/>
          <p:nvPr/>
        </p:nvSpPr>
        <p:spPr>
          <a:xfrm>
            <a:off x="1546543" y="1604962"/>
            <a:ext cx="5704819" cy="7348581"/>
          </a:xfrm>
          <a:custGeom>
            <a:avLst/>
            <a:gdLst/>
            <a:ahLst/>
            <a:cxnLst/>
            <a:rect l="l" t="t" r="r" b="b"/>
            <a:pathLst>
              <a:path w="5704819" h="7348581">
                <a:moveTo>
                  <a:pt x="0" y="0"/>
                </a:moveTo>
                <a:lnTo>
                  <a:pt x="5704819" y="0"/>
                </a:lnTo>
                <a:lnTo>
                  <a:pt x="5704819" y="7348581"/>
                </a:lnTo>
                <a:lnTo>
                  <a:pt x="0" y="7348581"/>
                </a:lnTo>
                <a:lnTo>
                  <a:pt x="0" y="0"/>
                </a:lnTo>
                <a:close/>
              </a:path>
            </a:pathLst>
          </a:custGeom>
          <a:blipFill>
            <a:blip r:embed="rId3"/>
            <a:stretch>
              <a:fillRect/>
            </a:stretch>
          </a:blipFill>
        </p:spPr>
      </p:sp>
      <p:sp>
        <p:nvSpPr>
          <p:cNvPr id="6" name="TextBox 6"/>
          <p:cNvSpPr txBox="1"/>
          <p:nvPr/>
        </p:nvSpPr>
        <p:spPr>
          <a:xfrm>
            <a:off x="9877732" y="3351040"/>
            <a:ext cx="7381568" cy="3073400"/>
          </a:xfrm>
          <a:prstGeom prst="rect">
            <a:avLst/>
          </a:prstGeom>
        </p:spPr>
        <p:txBody>
          <a:bodyPr lIns="0" tIns="0" rIns="0" bIns="0" rtlCol="0" anchor="t">
            <a:spAutoFit/>
          </a:bodyPr>
          <a:lstStyle/>
          <a:p>
            <a:pPr algn="l">
              <a:lnSpc>
                <a:spcPts val="4899"/>
              </a:lnSpc>
            </a:pPr>
            <a:r>
              <a:rPr lang="en-US" sz="3499">
                <a:solidFill>
                  <a:srgbClr val="38B6FF"/>
                </a:solidFill>
                <a:latin typeface="DM Sans"/>
                <a:ea typeface="DM Sans"/>
                <a:cs typeface="DM Sans"/>
                <a:sym typeface="DM Sans"/>
              </a:rPr>
              <a:t>Setelah pembayaran berhasil, pengguna mendapat notifikasi visual yang menampilkan total pembayaran dan metode yang digunakan.</a:t>
            </a:r>
          </a:p>
        </p:txBody>
      </p:sp>
      <p:sp>
        <p:nvSpPr>
          <p:cNvPr id="7" name="TextBox 7"/>
          <p:cNvSpPr txBox="1"/>
          <p:nvPr/>
        </p:nvSpPr>
        <p:spPr>
          <a:xfrm>
            <a:off x="603785" y="457200"/>
            <a:ext cx="7590334" cy="571500"/>
          </a:xfrm>
          <a:prstGeom prst="rect">
            <a:avLst/>
          </a:prstGeom>
        </p:spPr>
        <p:txBody>
          <a:bodyPr lIns="0" tIns="0" rIns="0" bIns="0" rtlCol="0" anchor="t">
            <a:spAutoFit/>
          </a:bodyPr>
          <a:lstStyle/>
          <a:p>
            <a:pPr algn="ctr">
              <a:lnSpc>
                <a:spcPts val="4559"/>
              </a:lnSpc>
              <a:spcBef>
                <a:spcPct val="0"/>
              </a:spcBef>
            </a:pPr>
            <a:r>
              <a:rPr lang="en-US" sz="3799" b="1">
                <a:solidFill>
                  <a:srgbClr val="000000"/>
                </a:solidFill>
                <a:latin typeface="DM Sans Bold"/>
                <a:ea typeface="DM Sans Bold"/>
                <a:cs typeface="DM Sans Bold"/>
                <a:sym typeface="DM Sans Bold"/>
              </a:rPr>
              <a:t>8. Halaman Pembayaran Berhasil</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8812161" y="0"/>
            <a:ext cx="9475839" cy="10287000"/>
          </a:xfrm>
          <a:prstGeom prst="rect">
            <a:avLst/>
          </a:prstGeom>
          <a:solidFill>
            <a:srgbClr val="5034C4">
              <a:alpha val="4706"/>
            </a:srgbClr>
          </a:solidFill>
        </p:spPr>
      </p:sp>
      <p:sp>
        <p:nvSpPr>
          <p:cNvPr id="3" name="Freeform 3"/>
          <p:cNvSpPr/>
          <p:nvPr/>
        </p:nvSpPr>
        <p:spPr>
          <a:xfrm rot="6938576">
            <a:off x="-1000181" y="7290407"/>
            <a:ext cx="5093446" cy="5993187"/>
          </a:xfrm>
          <a:custGeom>
            <a:avLst/>
            <a:gdLst/>
            <a:ahLst/>
            <a:cxnLst/>
            <a:rect l="l" t="t" r="r" b="b"/>
            <a:pathLst>
              <a:path w="5093446" h="5993187">
                <a:moveTo>
                  <a:pt x="0" y="0"/>
                </a:moveTo>
                <a:lnTo>
                  <a:pt x="5093447" y="0"/>
                </a:lnTo>
                <a:lnTo>
                  <a:pt x="5093447" y="5993186"/>
                </a:lnTo>
                <a:lnTo>
                  <a:pt x="0" y="5993186"/>
                </a:lnTo>
                <a:lnTo>
                  <a:pt x="0" y="0"/>
                </a:lnTo>
                <a:close/>
              </a:path>
            </a:pathLst>
          </a:custGeom>
          <a:blipFill>
            <a:blip r:embed="rId2"/>
            <a:stretch>
              <a:fillRect/>
            </a:stretch>
          </a:blipFill>
        </p:spPr>
      </p:sp>
      <p:sp>
        <p:nvSpPr>
          <p:cNvPr id="4" name="Freeform 4"/>
          <p:cNvSpPr/>
          <p:nvPr/>
        </p:nvSpPr>
        <p:spPr>
          <a:xfrm rot="2906248">
            <a:off x="14712577" y="6261707"/>
            <a:ext cx="5093446" cy="5993187"/>
          </a:xfrm>
          <a:custGeom>
            <a:avLst/>
            <a:gdLst/>
            <a:ahLst/>
            <a:cxnLst/>
            <a:rect l="l" t="t" r="r" b="b"/>
            <a:pathLst>
              <a:path w="5093446" h="5993187">
                <a:moveTo>
                  <a:pt x="0" y="0"/>
                </a:moveTo>
                <a:lnTo>
                  <a:pt x="5093446" y="0"/>
                </a:lnTo>
                <a:lnTo>
                  <a:pt x="5093446" y="5993186"/>
                </a:lnTo>
                <a:lnTo>
                  <a:pt x="0" y="5993186"/>
                </a:lnTo>
                <a:lnTo>
                  <a:pt x="0" y="0"/>
                </a:lnTo>
                <a:close/>
              </a:path>
            </a:pathLst>
          </a:custGeom>
          <a:blipFill>
            <a:blip r:embed="rId2"/>
            <a:stretch>
              <a:fillRect/>
            </a:stretch>
          </a:blipFill>
        </p:spPr>
      </p:sp>
      <p:sp>
        <p:nvSpPr>
          <p:cNvPr id="5" name="Freeform 5"/>
          <p:cNvSpPr/>
          <p:nvPr/>
        </p:nvSpPr>
        <p:spPr>
          <a:xfrm>
            <a:off x="10471367" y="742950"/>
            <a:ext cx="6157428" cy="7889696"/>
          </a:xfrm>
          <a:custGeom>
            <a:avLst/>
            <a:gdLst/>
            <a:ahLst/>
            <a:cxnLst/>
            <a:rect l="l" t="t" r="r" b="b"/>
            <a:pathLst>
              <a:path w="6157428" h="7889696">
                <a:moveTo>
                  <a:pt x="0" y="0"/>
                </a:moveTo>
                <a:lnTo>
                  <a:pt x="6157427" y="0"/>
                </a:lnTo>
                <a:lnTo>
                  <a:pt x="6157427" y="7889696"/>
                </a:lnTo>
                <a:lnTo>
                  <a:pt x="0" y="7889696"/>
                </a:lnTo>
                <a:lnTo>
                  <a:pt x="0" y="0"/>
                </a:lnTo>
                <a:close/>
              </a:path>
            </a:pathLst>
          </a:custGeom>
          <a:blipFill>
            <a:blip r:embed="rId3"/>
            <a:stretch>
              <a:fillRect/>
            </a:stretch>
          </a:blipFill>
        </p:spPr>
      </p:sp>
      <p:sp>
        <p:nvSpPr>
          <p:cNvPr id="6" name="TextBox 6"/>
          <p:cNvSpPr txBox="1"/>
          <p:nvPr/>
        </p:nvSpPr>
        <p:spPr>
          <a:xfrm>
            <a:off x="1028700" y="3794671"/>
            <a:ext cx="7381568" cy="3073400"/>
          </a:xfrm>
          <a:prstGeom prst="rect">
            <a:avLst/>
          </a:prstGeom>
        </p:spPr>
        <p:txBody>
          <a:bodyPr lIns="0" tIns="0" rIns="0" bIns="0" rtlCol="0" anchor="t">
            <a:spAutoFit/>
          </a:bodyPr>
          <a:lstStyle/>
          <a:p>
            <a:pPr algn="l">
              <a:lnSpc>
                <a:spcPts val="4899"/>
              </a:lnSpc>
            </a:pPr>
            <a:r>
              <a:rPr lang="en-US" sz="3499">
                <a:solidFill>
                  <a:srgbClr val="38B6FF"/>
                </a:solidFill>
                <a:latin typeface="DM Sans"/>
                <a:ea typeface="DM Sans"/>
                <a:cs typeface="DM Sans"/>
                <a:sym typeface="DM Sans"/>
              </a:rPr>
              <a:t>Berisi riwayat pesanan pengguna, ditampilkan dengan ringkasan transaksi seperti nama buku, total harga, dan metode pembayaran.</a:t>
            </a:r>
          </a:p>
          <a:p>
            <a:pPr algn="l">
              <a:lnSpc>
                <a:spcPts val="4899"/>
              </a:lnSpc>
            </a:pPr>
            <a:endParaRPr lang="en-US" sz="3499">
              <a:solidFill>
                <a:srgbClr val="38B6FF"/>
              </a:solidFill>
              <a:latin typeface="DM Sans"/>
              <a:ea typeface="DM Sans"/>
              <a:cs typeface="DM Sans"/>
              <a:sym typeface="DM Sans"/>
            </a:endParaRPr>
          </a:p>
        </p:txBody>
      </p:sp>
      <p:sp>
        <p:nvSpPr>
          <p:cNvPr id="7" name="TextBox 7"/>
          <p:cNvSpPr txBox="1"/>
          <p:nvPr/>
        </p:nvSpPr>
        <p:spPr>
          <a:xfrm>
            <a:off x="1546543" y="1552668"/>
            <a:ext cx="6012458" cy="571500"/>
          </a:xfrm>
          <a:prstGeom prst="rect">
            <a:avLst/>
          </a:prstGeom>
        </p:spPr>
        <p:txBody>
          <a:bodyPr lIns="0" tIns="0" rIns="0" bIns="0" rtlCol="0" anchor="t">
            <a:spAutoFit/>
          </a:bodyPr>
          <a:lstStyle/>
          <a:p>
            <a:pPr algn="ctr">
              <a:lnSpc>
                <a:spcPts val="4559"/>
              </a:lnSpc>
              <a:spcBef>
                <a:spcPct val="0"/>
              </a:spcBef>
            </a:pPr>
            <a:r>
              <a:rPr lang="en-US" sz="3799" b="1">
                <a:solidFill>
                  <a:srgbClr val="000000"/>
                </a:solidFill>
                <a:latin typeface="DM Sans Bold"/>
                <a:ea typeface="DM Sans Bold"/>
                <a:cs typeface="DM Sans Bold"/>
                <a:sym typeface="DM Sans Bold"/>
              </a:rPr>
              <a:t>9.Halaman Pesanan Order</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8812161" y="0"/>
            <a:ext cx="9475839" cy="10287000"/>
          </a:xfrm>
          <a:prstGeom prst="rect">
            <a:avLst/>
          </a:prstGeom>
          <a:solidFill>
            <a:srgbClr val="5034C4">
              <a:alpha val="4706"/>
            </a:srgbClr>
          </a:solidFill>
        </p:spPr>
      </p:sp>
      <p:sp>
        <p:nvSpPr>
          <p:cNvPr id="3" name="Freeform 3"/>
          <p:cNvSpPr/>
          <p:nvPr/>
        </p:nvSpPr>
        <p:spPr>
          <a:xfrm rot="6938576">
            <a:off x="-1000181" y="7290407"/>
            <a:ext cx="5093446" cy="5993187"/>
          </a:xfrm>
          <a:custGeom>
            <a:avLst/>
            <a:gdLst/>
            <a:ahLst/>
            <a:cxnLst/>
            <a:rect l="l" t="t" r="r" b="b"/>
            <a:pathLst>
              <a:path w="5093446" h="5993187">
                <a:moveTo>
                  <a:pt x="0" y="0"/>
                </a:moveTo>
                <a:lnTo>
                  <a:pt x="5093447" y="0"/>
                </a:lnTo>
                <a:lnTo>
                  <a:pt x="5093447" y="5993186"/>
                </a:lnTo>
                <a:lnTo>
                  <a:pt x="0" y="5993186"/>
                </a:lnTo>
                <a:lnTo>
                  <a:pt x="0" y="0"/>
                </a:lnTo>
                <a:close/>
              </a:path>
            </a:pathLst>
          </a:custGeom>
          <a:blipFill>
            <a:blip r:embed="rId2"/>
            <a:stretch>
              <a:fillRect/>
            </a:stretch>
          </a:blipFill>
        </p:spPr>
      </p:sp>
      <p:sp>
        <p:nvSpPr>
          <p:cNvPr id="4" name="Freeform 4"/>
          <p:cNvSpPr/>
          <p:nvPr/>
        </p:nvSpPr>
        <p:spPr>
          <a:xfrm rot="2906248">
            <a:off x="14712577" y="6261707"/>
            <a:ext cx="5093446" cy="5993187"/>
          </a:xfrm>
          <a:custGeom>
            <a:avLst/>
            <a:gdLst/>
            <a:ahLst/>
            <a:cxnLst/>
            <a:rect l="l" t="t" r="r" b="b"/>
            <a:pathLst>
              <a:path w="5093446" h="5993187">
                <a:moveTo>
                  <a:pt x="0" y="0"/>
                </a:moveTo>
                <a:lnTo>
                  <a:pt x="5093446" y="0"/>
                </a:lnTo>
                <a:lnTo>
                  <a:pt x="5093446" y="5993186"/>
                </a:lnTo>
                <a:lnTo>
                  <a:pt x="0" y="5993186"/>
                </a:lnTo>
                <a:lnTo>
                  <a:pt x="0" y="0"/>
                </a:lnTo>
                <a:close/>
              </a:path>
            </a:pathLst>
          </a:custGeom>
          <a:blipFill>
            <a:blip r:embed="rId2"/>
            <a:stretch>
              <a:fillRect/>
            </a:stretch>
          </a:blipFill>
        </p:spPr>
      </p:sp>
      <p:sp>
        <p:nvSpPr>
          <p:cNvPr id="5" name="Freeform 5"/>
          <p:cNvSpPr/>
          <p:nvPr/>
        </p:nvSpPr>
        <p:spPr>
          <a:xfrm>
            <a:off x="10335388" y="681201"/>
            <a:ext cx="6429385" cy="8287122"/>
          </a:xfrm>
          <a:custGeom>
            <a:avLst/>
            <a:gdLst/>
            <a:ahLst/>
            <a:cxnLst/>
            <a:rect l="l" t="t" r="r" b="b"/>
            <a:pathLst>
              <a:path w="6429385" h="8287122">
                <a:moveTo>
                  <a:pt x="0" y="0"/>
                </a:moveTo>
                <a:lnTo>
                  <a:pt x="6429385" y="0"/>
                </a:lnTo>
                <a:lnTo>
                  <a:pt x="6429385" y="8287122"/>
                </a:lnTo>
                <a:lnTo>
                  <a:pt x="0" y="8287122"/>
                </a:lnTo>
                <a:lnTo>
                  <a:pt x="0" y="0"/>
                </a:lnTo>
                <a:close/>
              </a:path>
            </a:pathLst>
          </a:custGeom>
          <a:blipFill>
            <a:blip r:embed="rId3"/>
            <a:stretch>
              <a:fillRect/>
            </a:stretch>
          </a:blipFill>
        </p:spPr>
      </p:sp>
      <p:sp>
        <p:nvSpPr>
          <p:cNvPr id="6" name="TextBox 6"/>
          <p:cNvSpPr txBox="1"/>
          <p:nvPr/>
        </p:nvSpPr>
        <p:spPr>
          <a:xfrm>
            <a:off x="1028700" y="3794671"/>
            <a:ext cx="7381568" cy="3692525"/>
          </a:xfrm>
          <a:prstGeom prst="rect">
            <a:avLst/>
          </a:prstGeom>
        </p:spPr>
        <p:txBody>
          <a:bodyPr lIns="0" tIns="0" rIns="0" bIns="0" rtlCol="0" anchor="t">
            <a:spAutoFit/>
          </a:bodyPr>
          <a:lstStyle/>
          <a:p>
            <a:pPr algn="l">
              <a:lnSpc>
                <a:spcPts val="4899"/>
              </a:lnSpc>
            </a:pPr>
            <a:r>
              <a:rPr lang="en-US" sz="3499">
                <a:solidFill>
                  <a:srgbClr val="38B6FF"/>
                </a:solidFill>
                <a:latin typeface="DM Sans"/>
                <a:ea typeface="DM Sans"/>
                <a:cs typeface="DM Sans"/>
                <a:sym typeface="DM Sans"/>
              </a:rPr>
              <a:t>Menampilkan informasi lebih rinci tentang pesanan yang telah dilakukan: judul buku, jumlah, harga, metode pembayaran, dan total bayar.</a:t>
            </a:r>
          </a:p>
          <a:p>
            <a:pPr algn="l">
              <a:lnSpc>
                <a:spcPts val="4899"/>
              </a:lnSpc>
            </a:pPr>
            <a:endParaRPr lang="en-US" sz="3499">
              <a:solidFill>
                <a:srgbClr val="38B6FF"/>
              </a:solidFill>
              <a:latin typeface="DM Sans"/>
              <a:ea typeface="DM Sans"/>
              <a:cs typeface="DM Sans"/>
              <a:sym typeface="DM Sans"/>
            </a:endParaRPr>
          </a:p>
        </p:txBody>
      </p:sp>
      <p:sp>
        <p:nvSpPr>
          <p:cNvPr id="7" name="TextBox 7"/>
          <p:cNvSpPr txBox="1"/>
          <p:nvPr/>
        </p:nvSpPr>
        <p:spPr>
          <a:xfrm>
            <a:off x="1447373" y="1552668"/>
            <a:ext cx="6210796" cy="571500"/>
          </a:xfrm>
          <a:prstGeom prst="rect">
            <a:avLst/>
          </a:prstGeom>
        </p:spPr>
        <p:txBody>
          <a:bodyPr lIns="0" tIns="0" rIns="0" bIns="0" rtlCol="0" anchor="t">
            <a:spAutoFit/>
          </a:bodyPr>
          <a:lstStyle/>
          <a:p>
            <a:pPr algn="ctr">
              <a:lnSpc>
                <a:spcPts val="4559"/>
              </a:lnSpc>
              <a:spcBef>
                <a:spcPct val="0"/>
              </a:spcBef>
            </a:pPr>
            <a:r>
              <a:rPr lang="en-US" sz="3799" b="1">
                <a:solidFill>
                  <a:srgbClr val="000000"/>
                </a:solidFill>
                <a:latin typeface="DM Sans Bold"/>
                <a:ea typeface="DM Sans Bold"/>
                <a:cs typeface="DM Sans Bold"/>
                <a:sym typeface="DM Sans Bold"/>
              </a:rPr>
              <a:t>10.Halaman Detail Pesanan</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8812161" y="0"/>
            <a:ext cx="9475839" cy="10287000"/>
          </a:xfrm>
          <a:prstGeom prst="rect">
            <a:avLst/>
          </a:prstGeom>
          <a:solidFill>
            <a:srgbClr val="5034C4">
              <a:alpha val="4706"/>
            </a:srgbClr>
          </a:solidFill>
        </p:spPr>
      </p:sp>
      <p:sp>
        <p:nvSpPr>
          <p:cNvPr id="3" name="Freeform 3"/>
          <p:cNvSpPr/>
          <p:nvPr/>
        </p:nvSpPr>
        <p:spPr>
          <a:xfrm rot="6938576">
            <a:off x="-1000181" y="7290407"/>
            <a:ext cx="5093446" cy="5993187"/>
          </a:xfrm>
          <a:custGeom>
            <a:avLst/>
            <a:gdLst/>
            <a:ahLst/>
            <a:cxnLst/>
            <a:rect l="l" t="t" r="r" b="b"/>
            <a:pathLst>
              <a:path w="5093446" h="5993187">
                <a:moveTo>
                  <a:pt x="0" y="0"/>
                </a:moveTo>
                <a:lnTo>
                  <a:pt x="5093447" y="0"/>
                </a:lnTo>
                <a:lnTo>
                  <a:pt x="5093447" y="5993186"/>
                </a:lnTo>
                <a:lnTo>
                  <a:pt x="0" y="5993186"/>
                </a:lnTo>
                <a:lnTo>
                  <a:pt x="0" y="0"/>
                </a:lnTo>
                <a:close/>
              </a:path>
            </a:pathLst>
          </a:custGeom>
          <a:blipFill>
            <a:blip r:embed="rId2"/>
            <a:stretch>
              <a:fillRect/>
            </a:stretch>
          </a:blipFill>
        </p:spPr>
      </p:sp>
      <p:sp>
        <p:nvSpPr>
          <p:cNvPr id="4" name="Freeform 4"/>
          <p:cNvSpPr/>
          <p:nvPr/>
        </p:nvSpPr>
        <p:spPr>
          <a:xfrm rot="2906248">
            <a:off x="14712577" y="6261707"/>
            <a:ext cx="5093446" cy="5993187"/>
          </a:xfrm>
          <a:custGeom>
            <a:avLst/>
            <a:gdLst/>
            <a:ahLst/>
            <a:cxnLst/>
            <a:rect l="l" t="t" r="r" b="b"/>
            <a:pathLst>
              <a:path w="5093446" h="5993187">
                <a:moveTo>
                  <a:pt x="0" y="0"/>
                </a:moveTo>
                <a:lnTo>
                  <a:pt x="5093446" y="0"/>
                </a:lnTo>
                <a:lnTo>
                  <a:pt x="5093446" y="5993186"/>
                </a:lnTo>
                <a:lnTo>
                  <a:pt x="0" y="5993186"/>
                </a:lnTo>
                <a:lnTo>
                  <a:pt x="0" y="0"/>
                </a:lnTo>
                <a:close/>
              </a:path>
            </a:pathLst>
          </a:custGeom>
          <a:blipFill>
            <a:blip r:embed="rId2"/>
            <a:stretch>
              <a:fillRect/>
            </a:stretch>
          </a:blipFill>
        </p:spPr>
      </p:sp>
      <p:sp>
        <p:nvSpPr>
          <p:cNvPr id="5" name="Freeform 5"/>
          <p:cNvSpPr/>
          <p:nvPr/>
        </p:nvSpPr>
        <p:spPr>
          <a:xfrm>
            <a:off x="10483354" y="1028700"/>
            <a:ext cx="6069015" cy="7906038"/>
          </a:xfrm>
          <a:custGeom>
            <a:avLst/>
            <a:gdLst/>
            <a:ahLst/>
            <a:cxnLst/>
            <a:rect l="l" t="t" r="r" b="b"/>
            <a:pathLst>
              <a:path w="6069015" h="7906038">
                <a:moveTo>
                  <a:pt x="0" y="0"/>
                </a:moveTo>
                <a:lnTo>
                  <a:pt x="6069014" y="0"/>
                </a:lnTo>
                <a:lnTo>
                  <a:pt x="6069014" y="7906038"/>
                </a:lnTo>
                <a:lnTo>
                  <a:pt x="0" y="7906038"/>
                </a:lnTo>
                <a:lnTo>
                  <a:pt x="0" y="0"/>
                </a:lnTo>
                <a:close/>
              </a:path>
            </a:pathLst>
          </a:custGeom>
          <a:blipFill>
            <a:blip r:embed="rId3"/>
            <a:stretch>
              <a:fillRect r="-1061"/>
            </a:stretch>
          </a:blipFill>
        </p:spPr>
      </p:sp>
      <p:sp>
        <p:nvSpPr>
          <p:cNvPr id="6" name="TextBox 6"/>
          <p:cNvSpPr txBox="1"/>
          <p:nvPr/>
        </p:nvSpPr>
        <p:spPr>
          <a:xfrm>
            <a:off x="1028700" y="3620897"/>
            <a:ext cx="7724228" cy="3073400"/>
          </a:xfrm>
          <a:prstGeom prst="rect">
            <a:avLst/>
          </a:prstGeom>
        </p:spPr>
        <p:txBody>
          <a:bodyPr lIns="0" tIns="0" rIns="0" bIns="0" rtlCol="0" anchor="t">
            <a:spAutoFit/>
          </a:bodyPr>
          <a:lstStyle/>
          <a:p>
            <a:pPr algn="l">
              <a:lnSpc>
                <a:spcPts val="4899"/>
              </a:lnSpc>
            </a:pPr>
            <a:r>
              <a:rPr lang="en-US" sz="3499">
                <a:solidFill>
                  <a:srgbClr val="38B6FF"/>
                </a:solidFill>
                <a:latin typeface="DM Sans"/>
                <a:ea typeface="DM Sans"/>
                <a:cs typeface="DM Sans"/>
                <a:sym typeface="DM Sans"/>
              </a:rPr>
              <a:t>Halaman ini menyimpan daftar buku yang ditandai pengguna, namun belum dibeli. Jika belum ada, akan muncul pesan “Wishlist Kosong”.</a:t>
            </a:r>
          </a:p>
          <a:p>
            <a:pPr algn="l">
              <a:lnSpc>
                <a:spcPts val="4899"/>
              </a:lnSpc>
            </a:pPr>
            <a:endParaRPr lang="en-US" sz="3499">
              <a:solidFill>
                <a:srgbClr val="38B6FF"/>
              </a:solidFill>
              <a:latin typeface="DM Sans"/>
              <a:ea typeface="DM Sans"/>
              <a:cs typeface="DM Sans"/>
              <a:sym typeface="DM Sans"/>
            </a:endParaRPr>
          </a:p>
        </p:txBody>
      </p:sp>
      <p:sp>
        <p:nvSpPr>
          <p:cNvPr id="7" name="TextBox 7"/>
          <p:cNvSpPr txBox="1"/>
          <p:nvPr/>
        </p:nvSpPr>
        <p:spPr>
          <a:xfrm>
            <a:off x="2314992" y="1552668"/>
            <a:ext cx="4475559" cy="571500"/>
          </a:xfrm>
          <a:prstGeom prst="rect">
            <a:avLst/>
          </a:prstGeom>
        </p:spPr>
        <p:txBody>
          <a:bodyPr lIns="0" tIns="0" rIns="0" bIns="0" rtlCol="0" anchor="t">
            <a:spAutoFit/>
          </a:bodyPr>
          <a:lstStyle/>
          <a:p>
            <a:pPr algn="ctr">
              <a:lnSpc>
                <a:spcPts val="4559"/>
              </a:lnSpc>
              <a:spcBef>
                <a:spcPct val="0"/>
              </a:spcBef>
            </a:pPr>
            <a:r>
              <a:rPr lang="en-US" sz="3799" b="1">
                <a:solidFill>
                  <a:srgbClr val="000000"/>
                </a:solidFill>
                <a:latin typeface="DM Sans Bold"/>
                <a:ea typeface="DM Sans Bold"/>
                <a:cs typeface="DM Sans Bold"/>
                <a:sym typeface="DM Sans Bold"/>
              </a:rPr>
              <a:t>11.Halaman Wishlist</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4271804"/>
            <a:ext cx="9605320" cy="2761013"/>
          </a:xfrm>
          <a:prstGeom prst="rect">
            <a:avLst/>
          </a:prstGeom>
          <a:solidFill>
            <a:srgbClr val="5034C4">
              <a:alpha val="4706"/>
            </a:srgbClr>
          </a:solidFill>
        </p:spPr>
      </p:sp>
      <p:sp>
        <p:nvSpPr>
          <p:cNvPr id="3" name="Freeform 3"/>
          <p:cNvSpPr/>
          <p:nvPr/>
        </p:nvSpPr>
        <p:spPr>
          <a:xfrm rot="-8100000">
            <a:off x="-2965578" y="-2644506"/>
            <a:ext cx="5093446" cy="5993187"/>
          </a:xfrm>
          <a:custGeom>
            <a:avLst/>
            <a:gdLst/>
            <a:ahLst/>
            <a:cxnLst/>
            <a:rect l="l" t="t" r="r" b="b"/>
            <a:pathLst>
              <a:path w="5093446" h="5993187">
                <a:moveTo>
                  <a:pt x="0" y="0"/>
                </a:moveTo>
                <a:lnTo>
                  <a:pt x="5093446" y="0"/>
                </a:lnTo>
                <a:lnTo>
                  <a:pt x="5093446" y="5993187"/>
                </a:lnTo>
                <a:lnTo>
                  <a:pt x="0" y="5993187"/>
                </a:lnTo>
                <a:lnTo>
                  <a:pt x="0" y="0"/>
                </a:lnTo>
                <a:close/>
              </a:path>
            </a:pathLst>
          </a:custGeom>
          <a:blipFill>
            <a:blip r:embed="rId2"/>
            <a:stretch>
              <a:fillRect/>
            </a:stretch>
          </a:blipFill>
        </p:spPr>
      </p:sp>
      <p:sp>
        <p:nvSpPr>
          <p:cNvPr id="4" name="Freeform 4"/>
          <p:cNvSpPr/>
          <p:nvPr/>
        </p:nvSpPr>
        <p:spPr>
          <a:xfrm rot="-2807505">
            <a:off x="15081287" y="-2186804"/>
            <a:ext cx="5093446" cy="5993187"/>
          </a:xfrm>
          <a:custGeom>
            <a:avLst/>
            <a:gdLst/>
            <a:ahLst/>
            <a:cxnLst/>
            <a:rect l="l" t="t" r="r" b="b"/>
            <a:pathLst>
              <a:path w="5093446" h="5993187">
                <a:moveTo>
                  <a:pt x="0" y="0"/>
                </a:moveTo>
                <a:lnTo>
                  <a:pt x="5093446" y="0"/>
                </a:lnTo>
                <a:lnTo>
                  <a:pt x="5093446" y="5993186"/>
                </a:lnTo>
                <a:lnTo>
                  <a:pt x="0" y="5993186"/>
                </a:lnTo>
                <a:lnTo>
                  <a:pt x="0" y="0"/>
                </a:lnTo>
                <a:close/>
              </a:path>
            </a:pathLst>
          </a:custGeom>
          <a:blipFill>
            <a:blip r:embed="rId2"/>
            <a:stretch>
              <a:fillRect/>
            </a:stretch>
          </a:blipFill>
        </p:spPr>
      </p:sp>
      <p:sp>
        <p:nvSpPr>
          <p:cNvPr id="5" name="Freeform 5"/>
          <p:cNvSpPr/>
          <p:nvPr/>
        </p:nvSpPr>
        <p:spPr>
          <a:xfrm>
            <a:off x="10678901" y="1244967"/>
            <a:ext cx="6042726" cy="7797065"/>
          </a:xfrm>
          <a:custGeom>
            <a:avLst/>
            <a:gdLst/>
            <a:ahLst/>
            <a:cxnLst/>
            <a:rect l="l" t="t" r="r" b="b"/>
            <a:pathLst>
              <a:path w="6042726" h="7797065">
                <a:moveTo>
                  <a:pt x="0" y="0"/>
                </a:moveTo>
                <a:lnTo>
                  <a:pt x="6042725" y="0"/>
                </a:lnTo>
                <a:lnTo>
                  <a:pt x="6042725" y="7797066"/>
                </a:lnTo>
                <a:lnTo>
                  <a:pt x="0" y="7797066"/>
                </a:lnTo>
                <a:lnTo>
                  <a:pt x="0" y="0"/>
                </a:lnTo>
                <a:close/>
              </a:path>
            </a:pathLst>
          </a:custGeom>
          <a:blipFill>
            <a:blip r:embed="rId3"/>
            <a:stretch>
              <a:fillRect/>
            </a:stretch>
          </a:blipFill>
        </p:spPr>
      </p:sp>
      <p:sp>
        <p:nvSpPr>
          <p:cNvPr id="6" name="TextBox 6"/>
          <p:cNvSpPr txBox="1"/>
          <p:nvPr/>
        </p:nvSpPr>
        <p:spPr>
          <a:xfrm>
            <a:off x="463040" y="5076825"/>
            <a:ext cx="8884523" cy="1216025"/>
          </a:xfrm>
          <a:prstGeom prst="rect">
            <a:avLst/>
          </a:prstGeom>
        </p:spPr>
        <p:txBody>
          <a:bodyPr lIns="0" tIns="0" rIns="0" bIns="0" rtlCol="0" anchor="t">
            <a:spAutoFit/>
          </a:bodyPr>
          <a:lstStyle/>
          <a:p>
            <a:pPr algn="l">
              <a:lnSpc>
                <a:spcPts val="4899"/>
              </a:lnSpc>
            </a:pPr>
            <a:r>
              <a:rPr lang="en-US" sz="3499">
                <a:solidFill>
                  <a:srgbClr val="38B6FF"/>
                </a:solidFill>
                <a:latin typeface="DM Sans"/>
                <a:ea typeface="DM Sans"/>
                <a:cs typeface="DM Sans"/>
                <a:sym typeface="DM Sans"/>
              </a:rPr>
              <a:t>Menampilkan informasi pengguna seperti nama dan email. </a:t>
            </a:r>
          </a:p>
        </p:txBody>
      </p:sp>
      <p:sp>
        <p:nvSpPr>
          <p:cNvPr id="7" name="TextBox 7"/>
          <p:cNvSpPr txBox="1"/>
          <p:nvPr/>
        </p:nvSpPr>
        <p:spPr>
          <a:xfrm>
            <a:off x="2158613" y="2301197"/>
            <a:ext cx="3918248" cy="571500"/>
          </a:xfrm>
          <a:prstGeom prst="rect">
            <a:avLst/>
          </a:prstGeom>
        </p:spPr>
        <p:txBody>
          <a:bodyPr lIns="0" tIns="0" rIns="0" bIns="0" rtlCol="0" anchor="t">
            <a:spAutoFit/>
          </a:bodyPr>
          <a:lstStyle/>
          <a:p>
            <a:pPr algn="ctr">
              <a:lnSpc>
                <a:spcPts val="4559"/>
              </a:lnSpc>
              <a:spcBef>
                <a:spcPct val="0"/>
              </a:spcBef>
            </a:pPr>
            <a:r>
              <a:rPr lang="en-US" sz="3799" b="1">
                <a:solidFill>
                  <a:srgbClr val="000000"/>
                </a:solidFill>
                <a:latin typeface="DM Sans Bold"/>
                <a:ea typeface="DM Sans Bold"/>
                <a:cs typeface="DM Sans Bold"/>
                <a:sym typeface="DM Sans Bold"/>
              </a:rPr>
              <a:t>12.Halaman Profil</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45308" y="2752352"/>
            <a:ext cx="18578615" cy="7534648"/>
          </a:xfrm>
          <a:prstGeom prst="rect">
            <a:avLst/>
          </a:prstGeom>
          <a:solidFill>
            <a:srgbClr val="5034C4">
              <a:alpha val="4706"/>
            </a:srgbClr>
          </a:solidFill>
        </p:spPr>
      </p:sp>
      <p:sp>
        <p:nvSpPr>
          <p:cNvPr id="3" name="Freeform 3"/>
          <p:cNvSpPr/>
          <p:nvPr/>
        </p:nvSpPr>
        <p:spPr>
          <a:xfrm>
            <a:off x="12927080" y="3552438"/>
            <a:ext cx="3282468" cy="4339802"/>
          </a:xfrm>
          <a:custGeom>
            <a:avLst/>
            <a:gdLst/>
            <a:ahLst/>
            <a:cxnLst/>
            <a:rect l="l" t="t" r="r" b="b"/>
            <a:pathLst>
              <a:path w="3282468" h="4339802">
                <a:moveTo>
                  <a:pt x="0" y="0"/>
                </a:moveTo>
                <a:lnTo>
                  <a:pt x="3282469" y="0"/>
                </a:lnTo>
                <a:lnTo>
                  <a:pt x="3282469" y="4339802"/>
                </a:lnTo>
                <a:lnTo>
                  <a:pt x="0" y="433980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TextBox 4"/>
          <p:cNvSpPr txBox="1"/>
          <p:nvPr/>
        </p:nvSpPr>
        <p:spPr>
          <a:xfrm>
            <a:off x="683275" y="535738"/>
            <a:ext cx="15009128" cy="1857375"/>
          </a:xfrm>
          <a:prstGeom prst="rect">
            <a:avLst/>
          </a:prstGeom>
        </p:spPr>
        <p:txBody>
          <a:bodyPr lIns="0" tIns="0" rIns="0" bIns="0" rtlCol="0" anchor="t">
            <a:spAutoFit/>
          </a:bodyPr>
          <a:lstStyle/>
          <a:p>
            <a:pPr algn="l">
              <a:lnSpc>
                <a:spcPts val="7305"/>
              </a:lnSpc>
            </a:pPr>
            <a:r>
              <a:rPr lang="en-US" sz="6087" b="1">
                <a:solidFill>
                  <a:srgbClr val="38B6FF"/>
                </a:solidFill>
                <a:latin typeface="DM Sans Bold"/>
                <a:ea typeface="DM Sans Bold"/>
                <a:cs typeface="DM Sans Bold"/>
                <a:sym typeface="DM Sans Bold"/>
              </a:rPr>
              <a:t>apa itu perancangan aplikasi penjualan berbasis dengan flutter?</a:t>
            </a:r>
          </a:p>
        </p:txBody>
      </p:sp>
      <p:sp>
        <p:nvSpPr>
          <p:cNvPr id="5" name="TextBox 5"/>
          <p:cNvSpPr txBox="1"/>
          <p:nvPr/>
        </p:nvSpPr>
        <p:spPr>
          <a:xfrm>
            <a:off x="1028700" y="3705860"/>
            <a:ext cx="9855741" cy="6581140"/>
          </a:xfrm>
          <a:prstGeom prst="rect">
            <a:avLst/>
          </a:prstGeom>
        </p:spPr>
        <p:txBody>
          <a:bodyPr lIns="0" tIns="0" rIns="0" bIns="0" rtlCol="0" anchor="t">
            <a:spAutoFit/>
          </a:bodyPr>
          <a:lstStyle/>
          <a:p>
            <a:pPr algn="l">
              <a:lnSpc>
                <a:spcPts val="4759"/>
              </a:lnSpc>
            </a:pPr>
            <a:r>
              <a:rPr lang="en-US" sz="3399">
                <a:solidFill>
                  <a:srgbClr val="38B6FF"/>
                </a:solidFill>
                <a:latin typeface="DM Sans"/>
                <a:ea typeface="DM Sans"/>
                <a:cs typeface="DM Sans"/>
                <a:sym typeface="DM Sans"/>
              </a:rPr>
              <a:t>proses mendesain dan membangun aplikasi penjualan buku yang berjalan di perangkat seluler (seperti smartphone dan tablet) menggunakan framework Flutter. Flutter memungkinkan aplikasi dibuat untuk berbagai sistem operasi (seperti Android dan iOS) dari satu basis kode, sehingga lebih efisien dalam pengembangan. </a:t>
            </a:r>
          </a:p>
          <a:p>
            <a:pPr algn="l">
              <a:lnSpc>
                <a:spcPts val="4759"/>
              </a:lnSpc>
            </a:pPr>
            <a:endParaRPr lang="en-US" sz="3399">
              <a:solidFill>
                <a:srgbClr val="38B6FF"/>
              </a:solidFill>
              <a:latin typeface="DM Sans"/>
              <a:ea typeface="DM Sans"/>
              <a:cs typeface="DM Sans"/>
              <a:sym typeface="DM Sans"/>
            </a:endParaRPr>
          </a:p>
          <a:p>
            <a:pPr algn="l">
              <a:lnSpc>
                <a:spcPts val="4759"/>
              </a:lnSpc>
            </a:pPr>
            <a:endParaRPr lang="en-US" sz="3399">
              <a:solidFill>
                <a:srgbClr val="38B6FF"/>
              </a:solidFill>
              <a:latin typeface="DM Sans"/>
              <a:ea typeface="DM Sans"/>
              <a:cs typeface="DM Sans"/>
              <a:sym typeface="DM Sans"/>
            </a:endParaRPr>
          </a:p>
          <a:p>
            <a:pPr algn="l">
              <a:lnSpc>
                <a:spcPts val="4759"/>
              </a:lnSpc>
            </a:pPr>
            <a:endParaRPr lang="en-US" sz="3399">
              <a:solidFill>
                <a:srgbClr val="38B6FF"/>
              </a:solidFill>
              <a:latin typeface="DM Sans"/>
              <a:ea typeface="DM Sans"/>
              <a:cs typeface="DM Sans"/>
              <a:sym typeface="DM Sans"/>
            </a:endParaRPr>
          </a:p>
          <a:p>
            <a:pPr algn="l">
              <a:lnSpc>
                <a:spcPts val="4759"/>
              </a:lnSpc>
            </a:pPr>
            <a:endParaRPr lang="en-US" sz="3399">
              <a:solidFill>
                <a:srgbClr val="38B6FF"/>
              </a:solidFill>
              <a:latin typeface="DM Sans"/>
              <a:ea typeface="DM Sans"/>
              <a:cs typeface="DM Sans"/>
              <a:sym typeface="DM Sans"/>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9989522" y="3350842"/>
            <a:ext cx="8298478" cy="2683166"/>
          </a:xfrm>
          <a:prstGeom prst="rect">
            <a:avLst/>
          </a:prstGeom>
          <a:solidFill>
            <a:srgbClr val="5034C4">
              <a:alpha val="4706"/>
            </a:srgbClr>
          </a:solidFill>
        </p:spPr>
      </p:sp>
      <p:sp>
        <p:nvSpPr>
          <p:cNvPr id="3" name="Freeform 3"/>
          <p:cNvSpPr/>
          <p:nvPr/>
        </p:nvSpPr>
        <p:spPr>
          <a:xfrm rot="4987096">
            <a:off x="-354642" y="8126138"/>
            <a:ext cx="6406851" cy="5993187"/>
          </a:xfrm>
          <a:custGeom>
            <a:avLst/>
            <a:gdLst/>
            <a:ahLst/>
            <a:cxnLst/>
            <a:rect l="l" t="t" r="r" b="b"/>
            <a:pathLst>
              <a:path w="6406851" h="5993187">
                <a:moveTo>
                  <a:pt x="0" y="0"/>
                </a:moveTo>
                <a:lnTo>
                  <a:pt x="6406850" y="0"/>
                </a:lnTo>
                <a:lnTo>
                  <a:pt x="6406850" y="5993186"/>
                </a:lnTo>
                <a:lnTo>
                  <a:pt x="0" y="5993186"/>
                </a:lnTo>
                <a:lnTo>
                  <a:pt x="0" y="0"/>
                </a:lnTo>
                <a:close/>
              </a:path>
            </a:pathLst>
          </a:custGeom>
          <a:blipFill>
            <a:blip r:embed="rId2"/>
            <a:stretch>
              <a:fillRect t="-12893" b="-12893"/>
            </a:stretch>
          </a:blipFill>
        </p:spPr>
      </p:sp>
      <p:sp>
        <p:nvSpPr>
          <p:cNvPr id="4" name="Freeform 4"/>
          <p:cNvSpPr/>
          <p:nvPr/>
        </p:nvSpPr>
        <p:spPr>
          <a:xfrm>
            <a:off x="1878970" y="2069141"/>
            <a:ext cx="5637440" cy="7189159"/>
          </a:xfrm>
          <a:custGeom>
            <a:avLst/>
            <a:gdLst/>
            <a:ahLst/>
            <a:cxnLst/>
            <a:rect l="l" t="t" r="r" b="b"/>
            <a:pathLst>
              <a:path w="5637440" h="7189159">
                <a:moveTo>
                  <a:pt x="0" y="0"/>
                </a:moveTo>
                <a:lnTo>
                  <a:pt x="5637440" y="0"/>
                </a:lnTo>
                <a:lnTo>
                  <a:pt x="5637440" y="7189159"/>
                </a:lnTo>
                <a:lnTo>
                  <a:pt x="0" y="7189159"/>
                </a:lnTo>
                <a:lnTo>
                  <a:pt x="0" y="0"/>
                </a:lnTo>
                <a:close/>
              </a:path>
            </a:pathLst>
          </a:custGeom>
          <a:blipFill>
            <a:blip r:embed="rId3"/>
            <a:stretch>
              <a:fillRect/>
            </a:stretch>
          </a:blipFill>
        </p:spPr>
      </p:sp>
      <p:sp>
        <p:nvSpPr>
          <p:cNvPr id="5" name="TextBox 5"/>
          <p:cNvSpPr txBox="1"/>
          <p:nvPr/>
        </p:nvSpPr>
        <p:spPr>
          <a:xfrm>
            <a:off x="10413325" y="4034155"/>
            <a:ext cx="7450871" cy="1109345"/>
          </a:xfrm>
          <a:prstGeom prst="rect">
            <a:avLst/>
          </a:prstGeom>
        </p:spPr>
        <p:txBody>
          <a:bodyPr lIns="0" tIns="0" rIns="0" bIns="0" rtlCol="0" anchor="t">
            <a:spAutoFit/>
          </a:bodyPr>
          <a:lstStyle/>
          <a:p>
            <a:pPr algn="l">
              <a:lnSpc>
                <a:spcPts val="4479"/>
              </a:lnSpc>
            </a:pPr>
            <a:r>
              <a:rPr lang="en-US" sz="3199">
                <a:solidFill>
                  <a:srgbClr val="38B6FF"/>
                </a:solidFill>
                <a:latin typeface="DM Sans"/>
                <a:ea typeface="DM Sans"/>
                <a:cs typeface="DM Sans"/>
                <a:sym typeface="DM Sans"/>
              </a:rPr>
              <a:t>Pengguna dapat mengubah nama dan email melalui halaman ini. </a:t>
            </a:r>
          </a:p>
        </p:txBody>
      </p:sp>
      <p:sp>
        <p:nvSpPr>
          <p:cNvPr id="6" name="TextBox 6"/>
          <p:cNvSpPr txBox="1"/>
          <p:nvPr/>
        </p:nvSpPr>
        <p:spPr>
          <a:xfrm>
            <a:off x="2154962" y="1028700"/>
            <a:ext cx="5085457" cy="571500"/>
          </a:xfrm>
          <a:prstGeom prst="rect">
            <a:avLst/>
          </a:prstGeom>
        </p:spPr>
        <p:txBody>
          <a:bodyPr lIns="0" tIns="0" rIns="0" bIns="0" rtlCol="0" anchor="t">
            <a:spAutoFit/>
          </a:bodyPr>
          <a:lstStyle/>
          <a:p>
            <a:pPr algn="ctr">
              <a:lnSpc>
                <a:spcPts val="4559"/>
              </a:lnSpc>
              <a:spcBef>
                <a:spcPct val="0"/>
              </a:spcBef>
            </a:pPr>
            <a:r>
              <a:rPr lang="en-US" sz="3799" b="1">
                <a:solidFill>
                  <a:srgbClr val="000000"/>
                </a:solidFill>
                <a:latin typeface="DM Sans Bold"/>
                <a:ea typeface="DM Sans Bold"/>
                <a:cs typeface="DM Sans Bold"/>
                <a:sym typeface="DM Sans Bold"/>
              </a:rPr>
              <a:t>13. Halaman Edit Profil</a:t>
            </a:r>
          </a:p>
        </p:txBody>
      </p:sp>
      <p:sp>
        <p:nvSpPr>
          <p:cNvPr id="7" name="Freeform 7"/>
          <p:cNvSpPr/>
          <p:nvPr/>
        </p:nvSpPr>
        <p:spPr>
          <a:xfrm rot="3866926">
            <a:off x="12861124" y="6849742"/>
            <a:ext cx="6406851" cy="5993187"/>
          </a:xfrm>
          <a:custGeom>
            <a:avLst/>
            <a:gdLst/>
            <a:ahLst/>
            <a:cxnLst/>
            <a:rect l="l" t="t" r="r" b="b"/>
            <a:pathLst>
              <a:path w="6406851" h="5993187">
                <a:moveTo>
                  <a:pt x="0" y="0"/>
                </a:moveTo>
                <a:lnTo>
                  <a:pt x="6406850" y="0"/>
                </a:lnTo>
                <a:lnTo>
                  <a:pt x="6406850" y="5993186"/>
                </a:lnTo>
                <a:lnTo>
                  <a:pt x="0" y="5993186"/>
                </a:lnTo>
                <a:lnTo>
                  <a:pt x="0" y="0"/>
                </a:lnTo>
                <a:close/>
              </a:path>
            </a:pathLst>
          </a:custGeom>
          <a:blipFill>
            <a:blip r:embed="rId2"/>
            <a:stretch>
              <a:fillRect t="-12893" b="-12893"/>
            </a:stretch>
          </a:blipFill>
        </p:spPr>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634580" y="4664912"/>
            <a:ext cx="8298478" cy="3520877"/>
          </a:xfrm>
          <a:prstGeom prst="rect">
            <a:avLst/>
          </a:prstGeom>
          <a:solidFill>
            <a:srgbClr val="5034C4">
              <a:alpha val="4706"/>
            </a:srgbClr>
          </a:solidFill>
        </p:spPr>
      </p:sp>
      <p:sp>
        <p:nvSpPr>
          <p:cNvPr id="3" name="Freeform 3"/>
          <p:cNvSpPr/>
          <p:nvPr/>
        </p:nvSpPr>
        <p:spPr>
          <a:xfrm rot="4987096">
            <a:off x="-354642" y="8126138"/>
            <a:ext cx="6406851" cy="5993187"/>
          </a:xfrm>
          <a:custGeom>
            <a:avLst/>
            <a:gdLst/>
            <a:ahLst/>
            <a:cxnLst/>
            <a:rect l="l" t="t" r="r" b="b"/>
            <a:pathLst>
              <a:path w="6406851" h="5993187">
                <a:moveTo>
                  <a:pt x="0" y="0"/>
                </a:moveTo>
                <a:lnTo>
                  <a:pt x="6406850" y="0"/>
                </a:lnTo>
                <a:lnTo>
                  <a:pt x="6406850" y="5993186"/>
                </a:lnTo>
                <a:lnTo>
                  <a:pt x="0" y="5993186"/>
                </a:lnTo>
                <a:lnTo>
                  <a:pt x="0" y="0"/>
                </a:lnTo>
                <a:close/>
              </a:path>
            </a:pathLst>
          </a:custGeom>
          <a:blipFill>
            <a:blip r:embed="rId2"/>
            <a:stretch>
              <a:fillRect t="-12893" b="-12893"/>
            </a:stretch>
          </a:blipFill>
        </p:spPr>
      </p:sp>
      <p:sp>
        <p:nvSpPr>
          <p:cNvPr id="4" name="Freeform 4"/>
          <p:cNvSpPr/>
          <p:nvPr/>
        </p:nvSpPr>
        <p:spPr>
          <a:xfrm rot="3866926">
            <a:off x="12861124" y="6849742"/>
            <a:ext cx="6406851" cy="5993187"/>
          </a:xfrm>
          <a:custGeom>
            <a:avLst/>
            <a:gdLst/>
            <a:ahLst/>
            <a:cxnLst/>
            <a:rect l="l" t="t" r="r" b="b"/>
            <a:pathLst>
              <a:path w="6406851" h="5993187">
                <a:moveTo>
                  <a:pt x="0" y="0"/>
                </a:moveTo>
                <a:lnTo>
                  <a:pt x="6406850" y="0"/>
                </a:lnTo>
                <a:lnTo>
                  <a:pt x="6406850" y="5993186"/>
                </a:lnTo>
                <a:lnTo>
                  <a:pt x="0" y="5993186"/>
                </a:lnTo>
                <a:lnTo>
                  <a:pt x="0" y="0"/>
                </a:lnTo>
                <a:close/>
              </a:path>
            </a:pathLst>
          </a:custGeom>
          <a:blipFill>
            <a:blip r:embed="rId2"/>
            <a:stretch>
              <a:fillRect t="-12893" b="-12893"/>
            </a:stretch>
          </a:blipFill>
        </p:spPr>
      </p:sp>
      <p:sp>
        <p:nvSpPr>
          <p:cNvPr id="5" name="Freeform 5"/>
          <p:cNvSpPr/>
          <p:nvPr/>
        </p:nvSpPr>
        <p:spPr>
          <a:xfrm>
            <a:off x="10458850" y="1600200"/>
            <a:ext cx="6415429" cy="8246135"/>
          </a:xfrm>
          <a:custGeom>
            <a:avLst/>
            <a:gdLst/>
            <a:ahLst/>
            <a:cxnLst/>
            <a:rect l="l" t="t" r="r" b="b"/>
            <a:pathLst>
              <a:path w="6415429" h="8246135">
                <a:moveTo>
                  <a:pt x="0" y="0"/>
                </a:moveTo>
                <a:lnTo>
                  <a:pt x="6415429" y="0"/>
                </a:lnTo>
                <a:lnTo>
                  <a:pt x="6415429" y="8246135"/>
                </a:lnTo>
                <a:lnTo>
                  <a:pt x="0" y="8246135"/>
                </a:lnTo>
                <a:lnTo>
                  <a:pt x="0" y="0"/>
                </a:lnTo>
                <a:close/>
              </a:path>
            </a:pathLst>
          </a:custGeom>
          <a:blipFill>
            <a:blip r:embed="rId3"/>
            <a:stretch>
              <a:fillRect/>
            </a:stretch>
          </a:blipFill>
        </p:spPr>
      </p:sp>
      <p:sp>
        <p:nvSpPr>
          <p:cNvPr id="6" name="TextBox 6"/>
          <p:cNvSpPr txBox="1"/>
          <p:nvPr/>
        </p:nvSpPr>
        <p:spPr>
          <a:xfrm>
            <a:off x="2058384" y="5275365"/>
            <a:ext cx="7450871" cy="2233295"/>
          </a:xfrm>
          <a:prstGeom prst="rect">
            <a:avLst/>
          </a:prstGeom>
        </p:spPr>
        <p:txBody>
          <a:bodyPr lIns="0" tIns="0" rIns="0" bIns="0" rtlCol="0" anchor="t">
            <a:spAutoFit/>
          </a:bodyPr>
          <a:lstStyle/>
          <a:p>
            <a:pPr algn="l">
              <a:lnSpc>
                <a:spcPts val="4479"/>
              </a:lnSpc>
            </a:pPr>
            <a:r>
              <a:rPr lang="en-US" sz="3199">
                <a:solidFill>
                  <a:srgbClr val="38B6FF"/>
                </a:solidFill>
                <a:latin typeface="DM Sans"/>
                <a:ea typeface="DM Sans"/>
                <a:cs typeface="DM Sans"/>
                <a:sym typeface="DM Sans"/>
              </a:rPr>
              <a:t>Halaman pengaturan memungkinkan pengguna mengatur notifikasi, mengaktifkan mode gelap, serta mengakses fitur ubah password</a:t>
            </a:r>
          </a:p>
        </p:txBody>
      </p:sp>
      <p:sp>
        <p:nvSpPr>
          <p:cNvPr id="7" name="TextBox 7"/>
          <p:cNvSpPr txBox="1"/>
          <p:nvPr/>
        </p:nvSpPr>
        <p:spPr>
          <a:xfrm>
            <a:off x="2848783" y="2446364"/>
            <a:ext cx="5424686" cy="571500"/>
          </a:xfrm>
          <a:prstGeom prst="rect">
            <a:avLst/>
          </a:prstGeom>
        </p:spPr>
        <p:txBody>
          <a:bodyPr lIns="0" tIns="0" rIns="0" bIns="0" rtlCol="0" anchor="t">
            <a:spAutoFit/>
          </a:bodyPr>
          <a:lstStyle/>
          <a:p>
            <a:pPr algn="ctr">
              <a:lnSpc>
                <a:spcPts val="4559"/>
              </a:lnSpc>
              <a:spcBef>
                <a:spcPct val="0"/>
              </a:spcBef>
            </a:pPr>
            <a:r>
              <a:rPr lang="en-US" sz="3799" b="1">
                <a:solidFill>
                  <a:srgbClr val="000000"/>
                </a:solidFill>
                <a:latin typeface="DM Sans Bold"/>
                <a:ea typeface="DM Sans Bold"/>
                <a:cs typeface="DM Sans Bold"/>
                <a:sym typeface="DM Sans Bold"/>
              </a:rPr>
              <a:t>14.Halaman Pengaturan</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29226" b="-53157"/>
            </a:stretch>
          </a:blipFill>
        </p:spPr>
      </p:sp>
      <p:sp>
        <p:nvSpPr>
          <p:cNvPr id="3" name="TextBox 3"/>
          <p:cNvSpPr txBox="1"/>
          <p:nvPr/>
        </p:nvSpPr>
        <p:spPr>
          <a:xfrm>
            <a:off x="3802148" y="1890752"/>
            <a:ext cx="10232629" cy="887095"/>
          </a:xfrm>
          <a:prstGeom prst="rect">
            <a:avLst/>
          </a:prstGeom>
        </p:spPr>
        <p:txBody>
          <a:bodyPr lIns="0" tIns="0" rIns="0" bIns="0" rtlCol="0" anchor="t">
            <a:spAutoFit/>
          </a:bodyPr>
          <a:lstStyle/>
          <a:p>
            <a:pPr algn="ctr">
              <a:lnSpc>
                <a:spcPts val="7279"/>
              </a:lnSpc>
            </a:pPr>
            <a:r>
              <a:rPr lang="en-US" sz="5199" b="1">
                <a:solidFill>
                  <a:srgbClr val="FFFFFF"/>
                </a:solidFill>
                <a:latin typeface="Open Sans Bold"/>
                <a:ea typeface="Open Sans Bold"/>
                <a:cs typeface="Open Sans Bold"/>
                <a:sym typeface="Open Sans Bold"/>
              </a:rPr>
              <a:t>Kesimpulan</a:t>
            </a:r>
          </a:p>
        </p:txBody>
      </p:sp>
      <p:sp>
        <p:nvSpPr>
          <p:cNvPr id="4" name="TextBox 4"/>
          <p:cNvSpPr txBox="1"/>
          <p:nvPr/>
        </p:nvSpPr>
        <p:spPr>
          <a:xfrm>
            <a:off x="1028700" y="4207464"/>
            <a:ext cx="16212165" cy="4311650"/>
          </a:xfrm>
          <a:prstGeom prst="rect">
            <a:avLst/>
          </a:prstGeom>
        </p:spPr>
        <p:txBody>
          <a:bodyPr lIns="0" tIns="0" rIns="0" bIns="0" rtlCol="0" anchor="t">
            <a:spAutoFit/>
          </a:bodyPr>
          <a:lstStyle/>
          <a:p>
            <a:pPr algn="ctr">
              <a:lnSpc>
                <a:spcPts val="4899"/>
              </a:lnSpc>
            </a:pPr>
            <a:r>
              <a:rPr lang="en-US" sz="3499">
                <a:solidFill>
                  <a:srgbClr val="FFFFFF"/>
                </a:solidFill>
                <a:latin typeface="DM Sans"/>
                <a:ea typeface="DM Sans"/>
                <a:cs typeface="DM Sans"/>
                <a:sym typeface="DM Sans"/>
              </a:rPr>
              <a:t> Berdasarkan hasil perancangan dan implementasi aplikasi Pustaka Digital, dapat disimpulkan bahwa pengembangan aplikasi penjualan buku berbasis mobile menggunakan Flutter mampu memberikan solusi praktis dan modern dalam transaksi jual beli buku. Flutter sebagai framework cross-platform terbukti memudahkan proses pembuatan antarmuka pengguna dan navigasi antar halaman dengan efisien.</a:t>
            </a:r>
          </a:p>
          <a:p>
            <a:pPr algn="ctr">
              <a:lnSpc>
                <a:spcPts val="4899"/>
              </a:lnSpc>
            </a:pPr>
            <a:endParaRPr lang="en-US" sz="3499">
              <a:solidFill>
                <a:srgbClr val="FFFFFF"/>
              </a:solidFill>
              <a:latin typeface="DM Sans"/>
              <a:ea typeface="DM Sans"/>
              <a:cs typeface="DM Sans"/>
              <a:sym typeface="DM Sans"/>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rot="-1643281">
            <a:off x="-3370928" y="-3434213"/>
            <a:ext cx="22979922" cy="10739927"/>
          </a:xfrm>
          <a:prstGeom prst="rect">
            <a:avLst/>
          </a:prstGeom>
          <a:gradFill rotWithShape="1">
            <a:gsLst>
              <a:gs pos="0">
                <a:srgbClr val="1A1054">
                  <a:alpha val="100000"/>
                </a:srgbClr>
              </a:gs>
              <a:gs pos="100000">
                <a:srgbClr val="255FF1">
                  <a:alpha val="100000"/>
                </a:srgbClr>
              </a:gs>
            </a:gsLst>
            <a:lin ang="18900000"/>
          </a:gradFill>
        </p:spPr>
      </p:sp>
      <p:sp>
        <p:nvSpPr>
          <p:cNvPr id="3" name="Freeform 3"/>
          <p:cNvSpPr/>
          <p:nvPr/>
        </p:nvSpPr>
        <p:spPr>
          <a:xfrm>
            <a:off x="12056698" y="5289976"/>
            <a:ext cx="7365269" cy="6039521"/>
          </a:xfrm>
          <a:custGeom>
            <a:avLst/>
            <a:gdLst/>
            <a:ahLst/>
            <a:cxnLst/>
            <a:rect l="l" t="t" r="r" b="b"/>
            <a:pathLst>
              <a:path w="7365269" h="6039521">
                <a:moveTo>
                  <a:pt x="0" y="0"/>
                </a:moveTo>
                <a:lnTo>
                  <a:pt x="7365270" y="0"/>
                </a:lnTo>
                <a:lnTo>
                  <a:pt x="7365270" y="6039521"/>
                </a:lnTo>
                <a:lnTo>
                  <a:pt x="0" y="6039521"/>
                </a:lnTo>
                <a:lnTo>
                  <a:pt x="0" y="0"/>
                </a:lnTo>
                <a:close/>
              </a:path>
            </a:pathLst>
          </a:custGeom>
          <a:blipFill>
            <a:blip r:embed="rId2"/>
            <a:stretch>
              <a:fillRect/>
            </a:stretch>
          </a:blipFill>
        </p:spPr>
      </p:sp>
      <p:sp>
        <p:nvSpPr>
          <p:cNvPr id="4" name="Freeform 4"/>
          <p:cNvSpPr/>
          <p:nvPr/>
        </p:nvSpPr>
        <p:spPr>
          <a:xfrm rot="-8100000">
            <a:off x="-901594" y="-1626333"/>
            <a:ext cx="5093446" cy="5993187"/>
          </a:xfrm>
          <a:custGeom>
            <a:avLst/>
            <a:gdLst/>
            <a:ahLst/>
            <a:cxnLst/>
            <a:rect l="l" t="t" r="r" b="b"/>
            <a:pathLst>
              <a:path w="5093446" h="5993187">
                <a:moveTo>
                  <a:pt x="0" y="0"/>
                </a:moveTo>
                <a:lnTo>
                  <a:pt x="5093446" y="0"/>
                </a:lnTo>
                <a:lnTo>
                  <a:pt x="5093446" y="5993186"/>
                </a:lnTo>
                <a:lnTo>
                  <a:pt x="0" y="5993186"/>
                </a:lnTo>
                <a:lnTo>
                  <a:pt x="0" y="0"/>
                </a:lnTo>
                <a:close/>
              </a:path>
            </a:pathLst>
          </a:custGeom>
          <a:blipFill>
            <a:blip r:embed="rId3"/>
            <a:stretch>
              <a:fillRect/>
            </a:stretch>
          </a:blipFill>
        </p:spPr>
      </p:sp>
      <p:sp>
        <p:nvSpPr>
          <p:cNvPr id="5" name="TextBox 5"/>
          <p:cNvSpPr txBox="1"/>
          <p:nvPr/>
        </p:nvSpPr>
        <p:spPr>
          <a:xfrm>
            <a:off x="2610629" y="3997033"/>
            <a:ext cx="8518053" cy="1461567"/>
          </a:xfrm>
          <a:prstGeom prst="rect">
            <a:avLst/>
          </a:prstGeom>
        </p:spPr>
        <p:txBody>
          <a:bodyPr lIns="0" tIns="0" rIns="0" bIns="0" rtlCol="0" anchor="t">
            <a:spAutoFit/>
          </a:bodyPr>
          <a:lstStyle/>
          <a:p>
            <a:pPr algn="l">
              <a:lnSpc>
                <a:spcPts val="11664"/>
              </a:lnSpc>
            </a:pPr>
            <a:r>
              <a:rPr lang="en-US" sz="9720" b="1">
                <a:solidFill>
                  <a:srgbClr val="C3EBEF"/>
                </a:solidFill>
                <a:latin typeface="DM Sans Bold"/>
                <a:ea typeface="DM Sans Bold"/>
                <a:cs typeface="DM Sans Bold"/>
                <a:sym typeface="DM Sans Bold"/>
              </a:rPr>
              <a:t>TERIMAKASIH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1809256"/>
            <a:ext cx="18288000" cy="8477744"/>
          </a:xfrm>
          <a:prstGeom prst="rect">
            <a:avLst/>
          </a:prstGeom>
          <a:solidFill>
            <a:srgbClr val="5034C4">
              <a:alpha val="4706"/>
            </a:srgbClr>
          </a:solidFill>
        </p:spPr>
      </p:sp>
      <p:sp>
        <p:nvSpPr>
          <p:cNvPr id="3" name="Freeform 3"/>
          <p:cNvSpPr/>
          <p:nvPr/>
        </p:nvSpPr>
        <p:spPr>
          <a:xfrm>
            <a:off x="767071" y="3496989"/>
            <a:ext cx="5481276" cy="3577779"/>
          </a:xfrm>
          <a:custGeom>
            <a:avLst/>
            <a:gdLst/>
            <a:ahLst/>
            <a:cxnLst/>
            <a:rect l="l" t="t" r="r" b="b"/>
            <a:pathLst>
              <a:path w="5481276" h="3577779">
                <a:moveTo>
                  <a:pt x="0" y="0"/>
                </a:moveTo>
                <a:lnTo>
                  <a:pt x="5481276" y="0"/>
                </a:lnTo>
                <a:lnTo>
                  <a:pt x="5481276" y="3577778"/>
                </a:lnTo>
                <a:lnTo>
                  <a:pt x="0" y="357777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TextBox 4"/>
          <p:cNvSpPr txBox="1"/>
          <p:nvPr/>
        </p:nvSpPr>
        <p:spPr>
          <a:xfrm>
            <a:off x="-1537190" y="540727"/>
            <a:ext cx="13904295" cy="871171"/>
          </a:xfrm>
          <a:prstGeom prst="rect">
            <a:avLst/>
          </a:prstGeom>
        </p:spPr>
        <p:txBody>
          <a:bodyPr lIns="0" tIns="0" rIns="0" bIns="0" rtlCol="0" anchor="t">
            <a:spAutoFit/>
          </a:bodyPr>
          <a:lstStyle/>
          <a:p>
            <a:pPr algn="ctr">
              <a:lnSpc>
                <a:spcPts val="7107"/>
              </a:lnSpc>
            </a:pPr>
            <a:r>
              <a:rPr lang="en-US" sz="5076" b="1">
                <a:solidFill>
                  <a:srgbClr val="38B6FF"/>
                </a:solidFill>
                <a:latin typeface="DM Sans Bold"/>
                <a:ea typeface="DM Sans Bold"/>
                <a:cs typeface="DM Sans Bold"/>
                <a:sym typeface="DM Sans Bold"/>
              </a:rPr>
              <a:t>Indentifikasi Masalah</a:t>
            </a:r>
          </a:p>
        </p:txBody>
      </p:sp>
      <p:sp>
        <p:nvSpPr>
          <p:cNvPr id="5" name="TextBox 5"/>
          <p:cNvSpPr txBox="1"/>
          <p:nvPr/>
        </p:nvSpPr>
        <p:spPr>
          <a:xfrm>
            <a:off x="7038374" y="2420620"/>
            <a:ext cx="9582289" cy="6979285"/>
          </a:xfrm>
          <a:prstGeom prst="rect">
            <a:avLst/>
          </a:prstGeom>
        </p:spPr>
        <p:txBody>
          <a:bodyPr lIns="0" tIns="0" rIns="0" bIns="0" rtlCol="0" anchor="t">
            <a:spAutoFit/>
          </a:bodyPr>
          <a:lstStyle/>
          <a:p>
            <a:pPr algn="l">
              <a:lnSpc>
                <a:spcPts val="4200"/>
              </a:lnSpc>
            </a:pPr>
            <a:endParaRPr/>
          </a:p>
          <a:p>
            <a:pPr marL="647700" lvl="1" indent="-323850" algn="l">
              <a:lnSpc>
                <a:spcPts val="4200"/>
              </a:lnSpc>
              <a:buAutoNum type="arabicPeriod"/>
            </a:pPr>
            <a:r>
              <a:rPr lang="en-US" sz="3000">
                <a:solidFill>
                  <a:srgbClr val="38B6FF"/>
                </a:solidFill>
                <a:latin typeface="DM Sans"/>
                <a:ea typeface="DM Sans"/>
                <a:cs typeface="DM Sans"/>
                <a:sym typeface="DM Sans"/>
              </a:rPr>
              <a:t>Belum banyak aplikasi toko buku mobile yang optimal dan multiplatform.</a:t>
            </a:r>
          </a:p>
          <a:p>
            <a:pPr marL="647700" lvl="1" indent="-323850" algn="l">
              <a:lnSpc>
                <a:spcPts val="4200"/>
              </a:lnSpc>
              <a:buAutoNum type="arabicPeriod"/>
            </a:pPr>
            <a:r>
              <a:rPr lang="en-US" sz="3000">
                <a:solidFill>
                  <a:srgbClr val="38B6FF"/>
                </a:solidFill>
                <a:latin typeface="DM Sans"/>
                <a:ea typeface="DM Sans"/>
                <a:cs typeface="DM Sans"/>
                <a:sym typeface="DM Sans"/>
              </a:rPr>
              <a:t>Struktur navigasi dan pengelolaan data belum efektif.</a:t>
            </a:r>
          </a:p>
          <a:p>
            <a:pPr marL="647700" lvl="1" indent="-323850" algn="l">
              <a:lnSpc>
                <a:spcPts val="4200"/>
              </a:lnSpc>
              <a:buAutoNum type="arabicPeriod"/>
            </a:pPr>
            <a:r>
              <a:rPr lang="en-US" sz="3000">
                <a:solidFill>
                  <a:srgbClr val="38B6FF"/>
                </a:solidFill>
                <a:latin typeface="DM Sans"/>
                <a:ea typeface="DM Sans"/>
                <a:cs typeface="DM Sans"/>
                <a:sym typeface="DM Sans"/>
              </a:rPr>
              <a:t>Minimnya penerapan prinsip mobile programming modern.</a:t>
            </a:r>
          </a:p>
          <a:p>
            <a:pPr marL="647700" lvl="1" indent="-323850" algn="l">
              <a:lnSpc>
                <a:spcPts val="4200"/>
              </a:lnSpc>
              <a:buAutoNum type="arabicPeriod"/>
            </a:pPr>
            <a:r>
              <a:rPr lang="en-US" sz="3000">
                <a:solidFill>
                  <a:srgbClr val="38B6FF"/>
                </a:solidFill>
                <a:latin typeface="DM Sans"/>
                <a:ea typeface="DM Sans"/>
                <a:cs typeface="DM Sans"/>
                <a:sym typeface="DM Sans"/>
              </a:rPr>
              <a:t>Kurangnya referensi nyata penggunaan Flutter untuk e-commerce buku digital.</a:t>
            </a:r>
          </a:p>
          <a:p>
            <a:pPr algn="l">
              <a:lnSpc>
                <a:spcPts val="4200"/>
              </a:lnSpc>
            </a:pPr>
            <a:endParaRPr lang="en-US" sz="3000">
              <a:solidFill>
                <a:srgbClr val="38B6FF"/>
              </a:solidFill>
              <a:latin typeface="DM Sans"/>
              <a:ea typeface="DM Sans"/>
              <a:cs typeface="DM Sans"/>
              <a:sym typeface="DM Sans"/>
            </a:endParaRPr>
          </a:p>
          <a:p>
            <a:pPr algn="l">
              <a:lnSpc>
                <a:spcPts val="4200"/>
              </a:lnSpc>
            </a:pPr>
            <a:endParaRPr lang="en-US" sz="3000">
              <a:solidFill>
                <a:srgbClr val="38B6FF"/>
              </a:solidFill>
              <a:latin typeface="DM Sans"/>
              <a:ea typeface="DM Sans"/>
              <a:cs typeface="DM Sans"/>
              <a:sym typeface="DM Sans"/>
            </a:endParaRPr>
          </a:p>
          <a:p>
            <a:pPr algn="l">
              <a:lnSpc>
                <a:spcPts val="4479"/>
              </a:lnSpc>
            </a:pPr>
            <a:endParaRPr lang="en-US" sz="3000">
              <a:solidFill>
                <a:srgbClr val="38B6FF"/>
              </a:solidFill>
              <a:latin typeface="DM Sans"/>
              <a:ea typeface="DM Sans"/>
              <a:cs typeface="DM Sans"/>
              <a:sym typeface="DM Sans"/>
            </a:endParaRPr>
          </a:p>
          <a:p>
            <a:pPr algn="l">
              <a:lnSpc>
                <a:spcPts val="4479"/>
              </a:lnSpc>
            </a:pPr>
            <a:endParaRPr lang="en-US" sz="3000">
              <a:solidFill>
                <a:srgbClr val="38B6FF"/>
              </a:solidFill>
              <a:latin typeface="DM Sans"/>
              <a:ea typeface="DM Sans"/>
              <a:cs typeface="DM Sans"/>
              <a:sym typeface="DM San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rgbClr val="1A1054">
                <a:alpha val="100000"/>
              </a:srgbClr>
            </a:gs>
            <a:gs pos="100000">
              <a:srgbClr val="255FF1">
                <a:alpha val="100000"/>
              </a:srgbClr>
            </a:gs>
          </a:gsLst>
          <a:lin ang="18900000"/>
        </a:gradFill>
        <a:effectLst/>
      </p:bgPr>
    </p:bg>
    <p:spTree>
      <p:nvGrpSpPr>
        <p:cNvPr id="1" name=""/>
        <p:cNvGrpSpPr/>
        <p:nvPr/>
      </p:nvGrpSpPr>
      <p:grpSpPr>
        <a:xfrm>
          <a:off x="0" y="0"/>
          <a:ext cx="0" cy="0"/>
          <a:chOff x="0" y="0"/>
          <a:chExt cx="0" cy="0"/>
        </a:xfrm>
      </p:grpSpPr>
      <p:sp>
        <p:nvSpPr>
          <p:cNvPr id="2" name="Freeform 2"/>
          <p:cNvSpPr/>
          <p:nvPr/>
        </p:nvSpPr>
        <p:spPr>
          <a:xfrm rot="2285434">
            <a:off x="3003999" y="4097879"/>
            <a:ext cx="3430359" cy="5339080"/>
          </a:xfrm>
          <a:custGeom>
            <a:avLst/>
            <a:gdLst/>
            <a:ahLst/>
            <a:cxnLst/>
            <a:rect l="l" t="t" r="r" b="b"/>
            <a:pathLst>
              <a:path w="3430359" h="5339080">
                <a:moveTo>
                  <a:pt x="0" y="0"/>
                </a:moveTo>
                <a:lnTo>
                  <a:pt x="3430359" y="0"/>
                </a:lnTo>
                <a:lnTo>
                  <a:pt x="3430359" y="5339080"/>
                </a:lnTo>
                <a:lnTo>
                  <a:pt x="0" y="5339080"/>
                </a:lnTo>
                <a:lnTo>
                  <a:pt x="0" y="0"/>
                </a:lnTo>
                <a:close/>
              </a:path>
            </a:pathLst>
          </a:custGeom>
          <a:blipFill>
            <a:blip r:embed="rId2"/>
            <a:stretch>
              <a:fillRect/>
            </a:stretch>
          </a:blipFill>
        </p:spPr>
      </p:sp>
      <p:sp>
        <p:nvSpPr>
          <p:cNvPr id="3" name="TextBox 3"/>
          <p:cNvSpPr txBox="1"/>
          <p:nvPr/>
        </p:nvSpPr>
        <p:spPr>
          <a:xfrm>
            <a:off x="2336592" y="1619925"/>
            <a:ext cx="6194541" cy="1609725"/>
          </a:xfrm>
          <a:prstGeom prst="rect">
            <a:avLst/>
          </a:prstGeom>
        </p:spPr>
        <p:txBody>
          <a:bodyPr lIns="0" tIns="0" rIns="0" bIns="0" rtlCol="0" anchor="t">
            <a:spAutoFit/>
          </a:bodyPr>
          <a:lstStyle/>
          <a:p>
            <a:pPr algn="l">
              <a:lnSpc>
                <a:spcPts val="12719"/>
              </a:lnSpc>
            </a:pPr>
            <a:r>
              <a:rPr lang="en-US" sz="10599" b="1">
                <a:solidFill>
                  <a:srgbClr val="0097B2"/>
                </a:solidFill>
                <a:latin typeface="DM Sans Bold"/>
                <a:ea typeface="DM Sans Bold"/>
                <a:cs typeface="DM Sans Bold"/>
                <a:sym typeface="DM Sans Bold"/>
              </a:rPr>
              <a:t>Tujuan</a:t>
            </a:r>
          </a:p>
        </p:txBody>
      </p:sp>
      <p:sp>
        <p:nvSpPr>
          <p:cNvPr id="4" name="TextBox 4"/>
          <p:cNvSpPr txBox="1"/>
          <p:nvPr/>
        </p:nvSpPr>
        <p:spPr>
          <a:xfrm>
            <a:off x="9450698" y="2025650"/>
            <a:ext cx="6249323" cy="6169026"/>
          </a:xfrm>
          <a:prstGeom prst="rect">
            <a:avLst/>
          </a:prstGeom>
        </p:spPr>
        <p:txBody>
          <a:bodyPr lIns="0" tIns="0" rIns="0" bIns="0" rtlCol="0" anchor="t">
            <a:spAutoFit/>
          </a:bodyPr>
          <a:lstStyle/>
          <a:p>
            <a:pPr marL="755646" lvl="1" indent="-377823" algn="l">
              <a:lnSpc>
                <a:spcPts val="4899"/>
              </a:lnSpc>
              <a:buFont typeface="Arial"/>
              <a:buChar char="•"/>
            </a:pPr>
            <a:r>
              <a:rPr lang="en-US" sz="3499">
                <a:solidFill>
                  <a:srgbClr val="38B6FF"/>
                </a:solidFill>
                <a:latin typeface="DM Sans"/>
                <a:ea typeface="DM Sans"/>
                <a:cs typeface="DM Sans"/>
                <a:sym typeface="DM Sans"/>
              </a:rPr>
              <a:t>Membangun aplikasi penjualan buku dengan Flutter.</a:t>
            </a:r>
          </a:p>
          <a:p>
            <a:pPr marL="755646" lvl="1" indent="-377823" algn="l">
              <a:lnSpc>
                <a:spcPts val="4899"/>
              </a:lnSpc>
              <a:buFont typeface="Arial"/>
              <a:buChar char="•"/>
            </a:pPr>
            <a:r>
              <a:rPr lang="en-US" sz="3499">
                <a:solidFill>
                  <a:srgbClr val="38B6FF"/>
                </a:solidFill>
                <a:latin typeface="DM Sans"/>
                <a:ea typeface="DM Sans"/>
                <a:cs typeface="DM Sans"/>
                <a:sym typeface="DM Sans"/>
              </a:rPr>
              <a:t>Menerapkan prinsip mobile programming secara tepat.</a:t>
            </a:r>
          </a:p>
          <a:p>
            <a:pPr marL="755646" lvl="1" indent="-377823" algn="l">
              <a:lnSpc>
                <a:spcPts val="4899"/>
              </a:lnSpc>
              <a:buFont typeface="Arial"/>
              <a:buChar char="•"/>
            </a:pPr>
            <a:r>
              <a:rPr lang="en-US" sz="3499">
                <a:solidFill>
                  <a:srgbClr val="38B6FF"/>
                </a:solidFill>
                <a:latin typeface="DM Sans"/>
                <a:ea typeface="DM Sans"/>
                <a:cs typeface="DM Sans"/>
                <a:sym typeface="DM Sans"/>
              </a:rPr>
              <a:t>Menghasilkan aplikasi yang efisien, responsif, dan mudah digunakan.</a:t>
            </a:r>
          </a:p>
          <a:p>
            <a:pPr algn="l">
              <a:lnSpc>
                <a:spcPts val="4899"/>
              </a:lnSpc>
            </a:pPr>
            <a:endParaRPr lang="en-US" sz="3499">
              <a:solidFill>
                <a:srgbClr val="38B6FF"/>
              </a:solidFill>
              <a:latin typeface="DM Sans"/>
              <a:ea typeface="DM Sans"/>
              <a:cs typeface="DM Sans"/>
              <a:sym typeface="DM San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2558107"/>
            <a:ext cx="18288000" cy="7728893"/>
          </a:xfrm>
          <a:prstGeom prst="rect">
            <a:avLst/>
          </a:prstGeom>
          <a:solidFill>
            <a:srgbClr val="5034C4">
              <a:alpha val="4706"/>
            </a:srgbClr>
          </a:solidFill>
        </p:spPr>
      </p:sp>
      <p:sp>
        <p:nvSpPr>
          <p:cNvPr id="3" name="Freeform 3"/>
          <p:cNvSpPr/>
          <p:nvPr/>
        </p:nvSpPr>
        <p:spPr>
          <a:xfrm>
            <a:off x="2337002" y="3273528"/>
            <a:ext cx="4372021" cy="4597728"/>
          </a:xfrm>
          <a:custGeom>
            <a:avLst/>
            <a:gdLst/>
            <a:ahLst/>
            <a:cxnLst/>
            <a:rect l="l" t="t" r="r" b="b"/>
            <a:pathLst>
              <a:path w="4372021" h="4597728">
                <a:moveTo>
                  <a:pt x="0" y="0"/>
                </a:moveTo>
                <a:lnTo>
                  <a:pt x="4372021" y="0"/>
                </a:lnTo>
                <a:lnTo>
                  <a:pt x="4372021" y="4597728"/>
                </a:lnTo>
                <a:lnTo>
                  <a:pt x="0" y="459772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TextBox 4"/>
          <p:cNvSpPr txBox="1"/>
          <p:nvPr/>
        </p:nvSpPr>
        <p:spPr>
          <a:xfrm>
            <a:off x="1903285" y="512175"/>
            <a:ext cx="13904295" cy="1550632"/>
          </a:xfrm>
          <a:prstGeom prst="rect">
            <a:avLst/>
          </a:prstGeom>
        </p:spPr>
        <p:txBody>
          <a:bodyPr lIns="0" tIns="0" rIns="0" bIns="0" rtlCol="0" anchor="t">
            <a:spAutoFit/>
          </a:bodyPr>
          <a:lstStyle/>
          <a:p>
            <a:pPr algn="ctr">
              <a:lnSpc>
                <a:spcPts val="12707"/>
              </a:lnSpc>
            </a:pPr>
            <a:r>
              <a:rPr lang="en-US" sz="9076" b="1">
                <a:solidFill>
                  <a:srgbClr val="38B6FF"/>
                </a:solidFill>
                <a:latin typeface="DM Sans Bold"/>
                <a:ea typeface="DM Sans Bold"/>
                <a:cs typeface="DM Sans Bold"/>
                <a:sym typeface="DM Sans Bold"/>
              </a:rPr>
              <a:t>Manfaat</a:t>
            </a:r>
          </a:p>
        </p:txBody>
      </p:sp>
      <p:sp>
        <p:nvSpPr>
          <p:cNvPr id="5" name="TextBox 5"/>
          <p:cNvSpPr txBox="1"/>
          <p:nvPr/>
        </p:nvSpPr>
        <p:spPr>
          <a:xfrm>
            <a:off x="9144000" y="3206853"/>
            <a:ext cx="5514786" cy="5718811"/>
          </a:xfrm>
          <a:prstGeom prst="rect">
            <a:avLst/>
          </a:prstGeom>
        </p:spPr>
        <p:txBody>
          <a:bodyPr lIns="0" tIns="0" rIns="0" bIns="0" rtlCol="0" anchor="t">
            <a:spAutoFit/>
          </a:bodyPr>
          <a:lstStyle/>
          <a:p>
            <a:pPr marL="777234" lvl="1" indent="-388617" algn="l">
              <a:lnSpc>
                <a:spcPts val="5039"/>
              </a:lnSpc>
              <a:buFont typeface="Arial"/>
              <a:buChar char="•"/>
            </a:pPr>
            <a:r>
              <a:rPr lang="en-US" sz="3599">
                <a:solidFill>
                  <a:srgbClr val="38B6FF"/>
                </a:solidFill>
                <a:latin typeface="DM Sans"/>
                <a:ea typeface="DM Sans"/>
                <a:cs typeface="DM Sans"/>
                <a:sym typeface="DM Sans"/>
              </a:rPr>
              <a:t>Memberi contoh nyata pengembangan aplikasi e-commerce.</a:t>
            </a:r>
          </a:p>
          <a:p>
            <a:pPr marL="777234" lvl="1" indent="-388617" algn="l">
              <a:lnSpc>
                <a:spcPts val="5039"/>
              </a:lnSpc>
              <a:buFont typeface="Arial"/>
              <a:buChar char="•"/>
            </a:pPr>
            <a:r>
              <a:rPr lang="en-US" sz="3599">
                <a:solidFill>
                  <a:srgbClr val="38B6FF"/>
                </a:solidFill>
                <a:latin typeface="DM Sans"/>
                <a:ea typeface="DM Sans"/>
                <a:cs typeface="DM Sans"/>
                <a:sym typeface="DM Sans"/>
              </a:rPr>
              <a:t>Menjadi referensi bagi pengembang pemula.</a:t>
            </a:r>
          </a:p>
          <a:p>
            <a:pPr marL="777234" lvl="1" indent="-388617" algn="l">
              <a:lnSpc>
                <a:spcPts val="5039"/>
              </a:lnSpc>
              <a:buFont typeface="Arial"/>
              <a:buChar char="•"/>
            </a:pPr>
            <a:r>
              <a:rPr lang="en-US" sz="3599">
                <a:solidFill>
                  <a:srgbClr val="38B6FF"/>
                </a:solidFill>
                <a:latin typeface="DM Sans"/>
                <a:ea typeface="DM Sans"/>
                <a:cs typeface="DM Sans"/>
                <a:sym typeface="DM Sans"/>
              </a:rPr>
              <a:t>Mendorong transformasi digital dalam industri buku.</a:t>
            </a:r>
          </a:p>
          <a:p>
            <a:pPr algn="l">
              <a:lnSpc>
                <a:spcPts val="5039"/>
              </a:lnSpc>
            </a:pPr>
            <a:endParaRPr lang="en-US" sz="3599">
              <a:solidFill>
                <a:srgbClr val="38B6FF"/>
              </a:solidFill>
              <a:latin typeface="DM Sans"/>
              <a:ea typeface="DM Sans"/>
              <a:cs typeface="DM Sans"/>
              <a:sym typeface="DM San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rgbClr val="1A1054">
                <a:alpha val="100000"/>
              </a:srgbClr>
            </a:gs>
            <a:gs pos="100000">
              <a:srgbClr val="255FF1">
                <a:alpha val="100000"/>
              </a:srgbClr>
            </a:gs>
          </a:gsLst>
          <a:lin ang="18900000"/>
        </a:gradFill>
        <a:effectLst/>
      </p:bgPr>
    </p:bg>
    <p:spTree>
      <p:nvGrpSpPr>
        <p:cNvPr id="1" name=""/>
        <p:cNvGrpSpPr/>
        <p:nvPr/>
      </p:nvGrpSpPr>
      <p:grpSpPr>
        <a:xfrm>
          <a:off x="0" y="0"/>
          <a:ext cx="0" cy="0"/>
          <a:chOff x="0" y="0"/>
          <a:chExt cx="0" cy="0"/>
        </a:xfrm>
      </p:grpSpPr>
      <p:sp>
        <p:nvSpPr>
          <p:cNvPr id="2" name="Freeform 2"/>
          <p:cNvSpPr/>
          <p:nvPr/>
        </p:nvSpPr>
        <p:spPr>
          <a:xfrm>
            <a:off x="-268013" y="4477446"/>
            <a:ext cx="5809554" cy="5809554"/>
          </a:xfrm>
          <a:custGeom>
            <a:avLst/>
            <a:gdLst/>
            <a:ahLst/>
            <a:cxnLst/>
            <a:rect l="l" t="t" r="r" b="b"/>
            <a:pathLst>
              <a:path w="5809554" h="5809554">
                <a:moveTo>
                  <a:pt x="0" y="0"/>
                </a:moveTo>
                <a:lnTo>
                  <a:pt x="5809553" y="0"/>
                </a:lnTo>
                <a:lnTo>
                  <a:pt x="5809553" y="5809554"/>
                </a:lnTo>
                <a:lnTo>
                  <a:pt x="0" y="580955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rot="-5400000">
            <a:off x="13208878" y="-2109554"/>
            <a:ext cx="5093446" cy="5993187"/>
          </a:xfrm>
          <a:custGeom>
            <a:avLst/>
            <a:gdLst/>
            <a:ahLst/>
            <a:cxnLst/>
            <a:rect l="l" t="t" r="r" b="b"/>
            <a:pathLst>
              <a:path w="5093446" h="5993187">
                <a:moveTo>
                  <a:pt x="0" y="0"/>
                </a:moveTo>
                <a:lnTo>
                  <a:pt x="5093446" y="0"/>
                </a:lnTo>
                <a:lnTo>
                  <a:pt x="5093446" y="5993186"/>
                </a:lnTo>
                <a:lnTo>
                  <a:pt x="0" y="5993186"/>
                </a:lnTo>
                <a:lnTo>
                  <a:pt x="0" y="0"/>
                </a:lnTo>
                <a:close/>
              </a:path>
            </a:pathLst>
          </a:custGeom>
          <a:blipFill>
            <a:blip r:embed="rId4"/>
            <a:stretch>
              <a:fillRect/>
            </a:stretch>
          </a:blipFill>
        </p:spPr>
      </p:sp>
      <p:sp>
        <p:nvSpPr>
          <p:cNvPr id="4" name="TextBox 4"/>
          <p:cNvSpPr txBox="1"/>
          <p:nvPr/>
        </p:nvSpPr>
        <p:spPr>
          <a:xfrm>
            <a:off x="1744924" y="879792"/>
            <a:ext cx="6194541" cy="4600575"/>
          </a:xfrm>
          <a:prstGeom prst="rect">
            <a:avLst/>
          </a:prstGeom>
        </p:spPr>
        <p:txBody>
          <a:bodyPr lIns="0" tIns="0" rIns="0" bIns="0" rtlCol="0" anchor="t">
            <a:spAutoFit/>
          </a:bodyPr>
          <a:lstStyle/>
          <a:p>
            <a:pPr algn="l">
              <a:lnSpc>
                <a:spcPts val="12120"/>
              </a:lnSpc>
            </a:pPr>
            <a:r>
              <a:rPr lang="en-US" sz="10100" b="1">
                <a:solidFill>
                  <a:srgbClr val="0097B2"/>
                </a:solidFill>
                <a:latin typeface="DM Sans Bold"/>
                <a:ea typeface="DM Sans Bold"/>
                <a:cs typeface="DM Sans Bold"/>
                <a:sym typeface="DM Sans Bold"/>
              </a:rPr>
              <a:t>Fitur Utama Program</a:t>
            </a:r>
          </a:p>
        </p:txBody>
      </p:sp>
      <p:sp>
        <p:nvSpPr>
          <p:cNvPr id="5" name="TextBox 5"/>
          <p:cNvSpPr txBox="1"/>
          <p:nvPr/>
        </p:nvSpPr>
        <p:spPr>
          <a:xfrm>
            <a:off x="10191750" y="3290887"/>
            <a:ext cx="6249323" cy="504825"/>
          </a:xfrm>
          <a:prstGeom prst="rect">
            <a:avLst/>
          </a:prstGeom>
        </p:spPr>
        <p:txBody>
          <a:bodyPr lIns="0" tIns="0" rIns="0" bIns="0" rtlCol="0" anchor="t">
            <a:spAutoFit/>
          </a:bodyPr>
          <a:lstStyle/>
          <a:p>
            <a:pPr algn="l">
              <a:lnSpc>
                <a:spcPts val="4199"/>
              </a:lnSpc>
            </a:pPr>
            <a:r>
              <a:rPr lang="en-US" sz="2999">
                <a:solidFill>
                  <a:srgbClr val="38B6FF"/>
                </a:solidFill>
                <a:latin typeface="DM Sans"/>
                <a:ea typeface="DM Sans"/>
                <a:cs typeface="DM Sans"/>
                <a:sym typeface="DM Sans"/>
              </a:rPr>
              <a:t>Katalog Buku yang Lengkap</a:t>
            </a:r>
          </a:p>
        </p:txBody>
      </p:sp>
      <p:sp>
        <p:nvSpPr>
          <p:cNvPr id="6" name="TextBox 6"/>
          <p:cNvSpPr txBox="1"/>
          <p:nvPr/>
        </p:nvSpPr>
        <p:spPr>
          <a:xfrm>
            <a:off x="9182100" y="3286125"/>
            <a:ext cx="667673" cy="571500"/>
          </a:xfrm>
          <a:prstGeom prst="rect">
            <a:avLst/>
          </a:prstGeom>
        </p:spPr>
        <p:txBody>
          <a:bodyPr lIns="0" tIns="0" rIns="0" bIns="0" rtlCol="0" anchor="t">
            <a:spAutoFit/>
          </a:bodyPr>
          <a:lstStyle/>
          <a:p>
            <a:pPr algn="l">
              <a:lnSpc>
                <a:spcPts val="4559"/>
              </a:lnSpc>
            </a:pPr>
            <a:r>
              <a:rPr lang="en-US" sz="3799" b="1">
                <a:solidFill>
                  <a:srgbClr val="0097B2"/>
                </a:solidFill>
                <a:latin typeface="DM Sans Bold"/>
                <a:ea typeface="DM Sans Bold"/>
                <a:cs typeface="DM Sans Bold"/>
                <a:sym typeface="DM Sans Bold"/>
              </a:rPr>
              <a:t>1.</a:t>
            </a:r>
          </a:p>
        </p:txBody>
      </p:sp>
      <p:sp>
        <p:nvSpPr>
          <p:cNvPr id="7" name="TextBox 7"/>
          <p:cNvSpPr txBox="1"/>
          <p:nvPr/>
        </p:nvSpPr>
        <p:spPr>
          <a:xfrm>
            <a:off x="10191750" y="4751705"/>
            <a:ext cx="6249323" cy="504825"/>
          </a:xfrm>
          <a:prstGeom prst="rect">
            <a:avLst/>
          </a:prstGeom>
        </p:spPr>
        <p:txBody>
          <a:bodyPr lIns="0" tIns="0" rIns="0" bIns="0" rtlCol="0" anchor="t">
            <a:spAutoFit/>
          </a:bodyPr>
          <a:lstStyle/>
          <a:p>
            <a:pPr algn="l">
              <a:lnSpc>
                <a:spcPts val="4199"/>
              </a:lnSpc>
            </a:pPr>
            <a:r>
              <a:rPr lang="en-US" sz="2999">
                <a:solidFill>
                  <a:srgbClr val="38B6FF"/>
                </a:solidFill>
                <a:latin typeface="DM Sans"/>
                <a:ea typeface="DM Sans"/>
                <a:cs typeface="DM Sans"/>
                <a:sym typeface="DM Sans"/>
              </a:rPr>
              <a:t>Sistem Pemesanan yang Mudah</a:t>
            </a:r>
          </a:p>
        </p:txBody>
      </p:sp>
      <p:sp>
        <p:nvSpPr>
          <p:cNvPr id="8" name="TextBox 8"/>
          <p:cNvSpPr txBox="1"/>
          <p:nvPr/>
        </p:nvSpPr>
        <p:spPr>
          <a:xfrm>
            <a:off x="9144000" y="4746942"/>
            <a:ext cx="667673" cy="571500"/>
          </a:xfrm>
          <a:prstGeom prst="rect">
            <a:avLst/>
          </a:prstGeom>
        </p:spPr>
        <p:txBody>
          <a:bodyPr lIns="0" tIns="0" rIns="0" bIns="0" rtlCol="0" anchor="t">
            <a:spAutoFit/>
          </a:bodyPr>
          <a:lstStyle/>
          <a:p>
            <a:pPr algn="l">
              <a:lnSpc>
                <a:spcPts val="4559"/>
              </a:lnSpc>
            </a:pPr>
            <a:r>
              <a:rPr lang="en-US" sz="3799" b="1">
                <a:solidFill>
                  <a:srgbClr val="0097B2"/>
                </a:solidFill>
                <a:latin typeface="DM Sans Bold"/>
                <a:ea typeface="DM Sans Bold"/>
                <a:cs typeface="DM Sans Bold"/>
                <a:sym typeface="DM Sans Bold"/>
              </a:rPr>
              <a:t>2.</a:t>
            </a:r>
          </a:p>
        </p:txBody>
      </p:sp>
      <p:sp>
        <p:nvSpPr>
          <p:cNvPr id="9" name="TextBox 9"/>
          <p:cNvSpPr txBox="1"/>
          <p:nvPr/>
        </p:nvSpPr>
        <p:spPr>
          <a:xfrm>
            <a:off x="10191750" y="6160708"/>
            <a:ext cx="6249323" cy="504825"/>
          </a:xfrm>
          <a:prstGeom prst="rect">
            <a:avLst/>
          </a:prstGeom>
        </p:spPr>
        <p:txBody>
          <a:bodyPr lIns="0" tIns="0" rIns="0" bIns="0" rtlCol="0" anchor="t">
            <a:spAutoFit/>
          </a:bodyPr>
          <a:lstStyle/>
          <a:p>
            <a:pPr algn="l">
              <a:lnSpc>
                <a:spcPts val="4199"/>
              </a:lnSpc>
            </a:pPr>
            <a:r>
              <a:rPr lang="en-US" sz="2999">
                <a:solidFill>
                  <a:srgbClr val="38B6FF"/>
                </a:solidFill>
                <a:latin typeface="DM Sans"/>
                <a:ea typeface="DM Sans"/>
                <a:cs typeface="DM Sans"/>
                <a:sym typeface="DM Sans"/>
              </a:rPr>
              <a:t>Sistem Pembayaran yang Aman</a:t>
            </a:r>
          </a:p>
        </p:txBody>
      </p:sp>
      <p:sp>
        <p:nvSpPr>
          <p:cNvPr id="10" name="TextBox 10"/>
          <p:cNvSpPr txBox="1"/>
          <p:nvPr/>
        </p:nvSpPr>
        <p:spPr>
          <a:xfrm>
            <a:off x="9144000" y="6155946"/>
            <a:ext cx="667673" cy="571500"/>
          </a:xfrm>
          <a:prstGeom prst="rect">
            <a:avLst/>
          </a:prstGeom>
        </p:spPr>
        <p:txBody>
          <a:bodyPr lIns="0" tIns="0" rIns="0" bIns="0" rtlCol="0" anchor="t">
            <a:spAutoFit/>
          </a:bodyPr>
          <a:lstStyle/>
          <a:p>
            <a:pPr algn="l">
              <a:lnSpc>
                <a:spcPts val="4559"/>
              </a:lnSpc>
            </a:pPr>
            <a:r>
              <a:rPr lang="en-US" sz="3799" b="1">
                <a:solidFill>
                  <a:srgbClr val="0097B2"/>
                </a:solidFill>
                <a:latin typeface="DM Sans Bold"/>
                <a:ea typeface="DM Sans Bold"/>
                <a:cs typeface="DM Sans Bold"/>
                <a:sym typeface="DM Sans Bold"/>
              </a:rPr>
              <a:t>3.</a:t>
            </a:r>
          </a:p>
        </p:txBody>
      </p:sp>
      <p:sp>
        <p:nvSpPr>
          <p:cNvPr id="11" name="TextBox 11"/>
          <p:cNvSpPr txBox="1"/>
          <p:nvPr/>
        </p:nvSpPr>
        <p:spPr>
          <a:xfrm>
            <a:off x="10191750" y="7570409"/>
            <a:ext cx="6249323" cy="1028700"/>
          </a:xfrm>
          <a:prstGeom prst="rect">
            <a:avLst/>
          </a:prstGeom>
        </p:spPr>
        <p:txBody>
          <a:bodyPr lIns="0" tIns="0" rIns="0" bIns="0" rtlCol="0" anchor="t">
            <a:spAutoFit/>
          </a:bodyPr>
          <a:lstStyle/>
          <a:p>
            <a:pPr algn="l">
              <a:lnSpc>
                <a:spcPts val="4199"/>
              </a:lnSpc>
            </a:pPr>
            <a:r>
              <a:rPr lang="en-US" sz="2999">
                <a:solidFill>
                  <a:srgbClr val="38B6FF"/>
                </a:solidFill>
                <a:latin typeface="DM Sans"/>
                <a:ea typeface="DM Sans"/>
                <a:cs typeface="DM Sans"/>
                <a:sym typeface="DM Sans"/>
              </a:rPr>
              <a:t>Fitur Tambahan (Opsional, tapi direkomendasikan)</a:t>
            </a:r>
          </a:p>
        </p:txBody>
      </p:sp>
      <p:sp>
        <p:nvSpPr>
          <p:cNvPr id="12" name="TextBox 12"/>
          <p:cNvSpPr txBox="1"/>
          <p:nvPr/>
        </p:nvSpPr>
        <p:spPr>
          <a:xfrm>
            <a:off x="9134475" y="7564949"/>
            <a:ext cx="667673" cy="571500"/>
          </a:xfrm>
          <a:prstGeom prst="rect">
            <a:avLst/>
          </a:prstGeom>
        </p:spPr>
        <p:txBody>
          <a:bodyPr lIns="0" tIns="0" rIns="0" bIns="0" rtlCol="0" anchor="t">
            <a:spAutoFit/>
          </a:bodyPr>
          <a:lstStyle/>
          <a:p>
            <a:pPr algn="l">
              <a:lnSpc>
                <a:spcPts val="4559"/>
              </a:lnSpc>
            </a:pPr>
            <a:r>
              <a:rPr lang="en-US" sz="3799" b="1">
                <a:solidFill>
                  <a:srgbClr val="0097B2"/>
                </a:solidFill>
                <a:latin typeface="DM Sans Bold"/>
                <a:ea typeface="DM Sans Bold"/>
                <a:cs typeface="DM Sans Bold"/>
                <a:sym typeface="DM Sans Bold"/>
              </a:rPr>
              <a:t>4.</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6128079"/>
            <a:ext cx="18288000" cy="4158921"/>
          </a:xfrm>
          <a:prstGeom prst="rect">
            <a:avLst/>
          </a:prstGeom>
          <a:solidFill>
            <a:srgbClr val="5034C4">
              <a:alpha val="4706"/>
            </a:srgbClr>
          </a:solidFill>
        </p:spPr>
      </p:sp>
      <p:sp>
        <p:nvSpPr>
          <p:cNvPr id="3" name="Freeform 3"/>
          <p:cNvSpPr/>
          <p:nvPr/>
        </p:nvSpPr>
        <p:spPr>
          <a:xfrm>
            <a:off x="4540560" y="384307"/>
            <a:ext cx="8749554" cy="5370038"/>
          </a:xfrm>
          <a:custGeom>
            <a:avLst/>
            <a:gdLst/>
            <a:ahLst/>
            <a:cxnLst/>
            <a:rect l="l" t="t" r="r" b="b"/>
            <a:pathLst>
              <a:path w="8749554" h="5370038">
                <a:moveTo>
                  <a:pt x="0" y="0"/>
                </a:moveTo>
                <a:lnTo>
                  <a:pt x="8749554" y="0"/>
                </a:lnTo>
                <a:lnTo>
                  <a:pt x="8749554" y="5370039"/>
                </a:lnTo>
                <a:lnTo>
                  <a:pt x="0" y="5370039"/>
                </a:lnTo>
                <a:lnTo>
                  <a:pt x="0" y="0"/>
                </a:lnTo>
                <a:close/>
              </a:path>
            </a:pathLst>
          </a:custGeom>
          <a:blipFill>
            <a:blip r:embed="rId2"/>
            <a:stretch>
              <a:fillRect/>
            </a:stretch>
          </a:blipFill>
        </p:spPr>
      </p:sp>
      <p:sp>
        <p:nvSpPr>
          <p:cNvPr id="4" name="TextBox 4"/>
          <p:cNvSpPr txBox="1"/>
          <p:nvPr/>
        </p:nvSpPr>
        <p:spPr>
          <a:xfrm>
            <a:off x="1028700" y="6302262"/>
            <a:ext cx="16230600" cy="3357245"/>
          </a:xfrm>
          <a:prstGeom prst="rect">
            <a:avLst/>
          </a:prstGeom>
        </p:spPr>
        <p:txBody>
          <a:bodyPr lIns="0" tIns="0" rIns="0" bIns="0" rtlCol="0" anchor="t">
            <a:spAutoFit/>
          </a:bodyPr>
          <a:lstStyle/>
          <a:p>
            <a:pPr algn="l">
              <a:lnSpc>
                <a:spcPts val="4479"/>
              </a:lnSpc>
            </a:pPr>
            <a:r>
              <a:rPr lang="en-US" sz="3199">
                <a:solidFill>
                  <a:srgbClr val="38B6FF"/>
                </a:solidFill>
                <a:latin typeface="DM Sans"/>
                <a:ea typeface="DM Sans"/>
                <a:cs typeface="DM Sans"/>
                <a:sym typeface="DM Sans"/>
              </a:rPr>
              <a:t> tampilan beberapa halaman utama dalam aplikasi, seperti halaman beranda, halaman detail buku, dan halaman pemesanan. Setiap elemen pada mockup disusun agar intuitif dan mudah diakses oleh pengguna. Meskipun belum dapat digunakan secara fungsional, mockup ini menjadi acuan penting dalam proses pengembangan aplikasi di tahap selanjutnya.</a:t>
            </a:r>
          </a:p>
          <a:p>
            <a:pPr algn="l">
              <a:lnSpc>
                <a:spcPts val="4479"/>
              </a:lnSpc>
            </a:pPr>
            <a:endParaRPr lang="en-US" sz="3199">
              <a:solidFill>
                <a:srgbClr val="38B6FF"/>
              </a:solidFill>
              <a:latin typeface="DM Sans"/>
              <a:ea typeface="DM Sans"/>
              <a:cs typeface="DM Sans"/>
              <a:sym typeface="DM Sans"/>
            </a:endParaRPr>
          </a:p>
        </p:txBody>
      </p:sp>
      <p:sp>
        <p:nvSpPr>
          <p:cNvPr id="5" name="TextBox 5"/>
          <p:cNvSpPr txBox="1"/>
          <p:nvPr/>
        </p:nvSpPr>
        <p:spPr>
          <a:xfrm>
            <a:off x="-1134059" y="616627"/>
            <a:ext cx="6580187" cy="738421"/>
          </a:xfrm>
          <a:prstGeom prst="rect">
            <a:avLst/>
          </a:prstGeom>
        </p:spPr>
        <p:txBody>
          <a:bodyPr lIns="0" tIns="0" rIns="0" bIns="0" rtlCol="0" anchor="t">
            <a:spAutoFit/>
          </a:bodyPr>
          <a:lstStyle/>
          <a:p>
            <a:pPr algn="ctr">
              <a:lnSpc>
                <a:spcPts val="6013"/>
              </a:lnSpc>
            </a:pPr>
            <a:r>
              <a:rPr lang="en-US" sz="4295" b="1">
                <a:solidFill>
                  <a:srgbClr val="38B6FF"/>
                </a:solidFill>
                <a:latin typeface="DM Sans Bold"/>
                <a:ea typeface="DM Sans Bold"/>
                <a:cs typeface="DM Sans Bold"/>
                <a:sym typeface="DM Sans Bold"/>
              </a:rPr>
              <a:t>Mockup</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9989522" y="0"/>
            <a:ext cx="8298478" cy="10287000"/>
          </a:xfrm>
          <a:prstGeom prst="rect">
            <a:avLst/>
          </a:prstGeom>
          <a:solidFill>
            <a:srgbClr val="5034C4">
              <a:alpha val="4706"/>
            </a:srgbClr>
          </a:solidFill>
        </p:spPr>
      </p:sp>
      <p:sp>
        <p:nvSpPr>
          <p:cNvPr id="3" name="Freeform 3"/>
          <p:cNvSpPr/>
          <p:nvPr/>
        </p:nvSpPr>
        <p:spPr>
          <a:xfrm rot="4987096">
            <a:off x="-354642" y="8126138"/>
            <a:ext cx="6406851" cy="5993187"/>
          </a:xfrm>
          <a:custGeom>
            <a:avLst/>
            <a:gdLst/>
            <a:ahLst/>
            <a:cxnLst/>
            <a:rect l="l" t="t" r="r" b="b"/>
            <a:pathLst>
              <a:path w="6406851" h="5993187">
                <a:moveTo>
                  <a:pt x="0" y="0"/>
                </a:moveTo>
                <a:lnTo>
                  <a:pt x="6406850" y="0"/>
                </a:lnTo>
                <a:lnTo>
                  <a:pt x="6406850" y="5993186"/>
                </a:lnTo>
                <a:lnTo>
                  <a:pt x="0" y="5993186"/>
                </a:lnTo>
                <a:lnTo>
                  <a:pt x="0" y="0"/>
                </a:lnTo>
                <a:close/>
              </a:path>
            </a:pathLst>
          </a:custGeom>
          <a:blipFill>
            <a:blip r:embed="rId2"/>
            <a:stretch>
              <a:fillRect t="-12893" b="-12893"/>
            </a:stretch>
          </a:blipFill>
        </p:spPr>
      </p:sp>
      <p:sp>
        <p:nvSpPr>
          <p:cNvPr id="4" name="Freeform 4"/>
          <p:cNvSpPr/>
          <p:nvPr/>
        </p:nvSpPr>
        <p:spPr>
          <a:xfrm>
            <a:off x="2212254" y="1961801"/>
            <a:ext cx="5332428" cy="6813658"/>
          </a:xfrm>
          <a:custGeom>
            <a:avLst/>
            <a:gdLst/>
            <a:ahLst/>
            <a:cxnLst/>
            <a:rect l="l" t="t" r="r" b="b"/>
            <a:pathLst>
              <a:path w="5332428" h="6813658">
                <a:moveTo>
                  <a:pt x="0" y="0"/>
                </a:moveTo>
                <a:lnTo>
                  <a:pt x="5332428" y="0"/>
                </a:lnTo>
                <a:lnTo>
                  <a:pt x="5332428" y="6813658"/>
                </a:lnTo>
                <a:lnTo>
                  <a:pt x="0" y="6813658"/>
                </a:lnTo>
                <a:lnTo>
                  <a:pt x="0" y="0"/>
                </a:lnTo>
                <a:close/>
              </a:path>
            </a:pathLst>
          </a:custGeom>
          <a:blipFill>
            <a:blip r:embed="rId3"/>
            <a:stretch>
              <a:fillRect/>
            </a:stretch>
          </a:blipFill>
        </p:spPr>
      </p:sp>
      <p:sp>
        <p:nvSpPr>
          <p:cNvPr id="5" name="TextBox 5"/>
          <p:cNvSpPr txBox="1"/>
          <p:nvPr/>
        </p:nvSpPr>
        <p:spPr>
          <a:xfrm>
            <a:off x="10413325" y="2529205"/>
            <a:ext cx="7450871" cy="6729095"/>
          </a:xfrm>
          <a:prstGeom prst="rect">
            <a:avLst/>
          </a:prstGeom>
        </p:spPr>
        <p:txBody>
          <a:bodyPr lIns="0" tIns="0" rIns="0" bIns="0" rtlCol="0" anchor="t">
            <a:spAutoFit/>
          </a:bodyPr>
          <a:lstStyle/>
          <a:p>
            <a:pPr algn="l">
              <a:lnSpc>
                <a:spcPts val="4479"/>
              </a:lnSpc>
            </a:pPr>
            <a:r>
              <a:rPr lang="en-US" sz="3199">
                <a:solidFill>
                  <a:srgbClr val="38B6FF"/>
                </a:solidFill>
                <a:latin typeface="DM Sans"/>
                <a:ea typeface="DM Sans"/>
                <a:cs typeface="DM Sans"/>
                <a:sym typeface="DM Sans"/>
              </a:rPr>
              <a:t>Halaman awal ini menampilkan logo aplikasi, nama aplikasi “Pustaka Digital”, dan teks sambutan. Di bagian bawah terdapat dua tombol utama yaitu Registrasi dan Login yang mengarahkan pengguna ke halaman berikutnya. Tampilan ini berfungsi sebagai pintu masuk awal ke dalam aplikasi.</a:t>
            </a:r>
          </a:p>
          <a:p>
            <a:pPr algn="l">
              <a:lnSpc>
                <a:spcPts val="4479"/>
              </a:lnSpc>
            </a:pPr>
            <a:endParaRPr lang="en-US" sz="3199">
              <a:solidFill>
                <a:srgbClr val="38B6FF"/>
              </a:solidFill>
              <a:latin typeface="DM Sans"/>
              <a:ea typeface="DM Sans"/>
              <a:cs typeface="DM Sans"/>
              <a:sym typeface="DM Sans"/>
            </a:endParaRPr>
          </a:p>
          <a:p>
            <a:pPr algn="l">
              <a:lnSpc>
                <a:spcPts val="4479"/>
              </a:lnSpc>
            </a:pPr>
            <a:endParaRPr lang="en-US" sz="3199">
              <a:solidFill>
                <a:srgbClr val="38B6FF"/>
              </a:solidFill>
              <a:latin typeface="DM Sans"/>
              <a:ea typeface="DM Sans"/>
              <a:cs typeface="DM Sans"/>
              <a:sym typeface="DM Sans"/>
            </a:endParaRPr>
          </a:p>
          <a:p>
            <a:pPr algn="l">
              <a:lnSpc>
                <a:spcPts val="4479"/>
              </a:lnSpc>
            </a:pPr>
            <a:endParaRPr lang="en-US" sz="3199">
              <a:solidFill>
                <a:srgbClr val="38B6FF"/>
              </a:solidFill>
              <a:latin typeface="DM Sans"/>
              <a:ea typeface="DM Sans"/>
              <a:cs typeface="DM Sans"/>
              <a:sym typeface="DM Sans"/>
            </a:endParaRPr>
          </a:p>
          <a:p>
            <a:pPr algn="l">
              <a:lnSpc>
                <a:spcPts val="4479"/>
              </a:lnSpc>
            </a:pPr>
            <a:endParaRPr lang="en-US" sz="3199">
              <a:solidFill>
                <a:srgbClr val="38B6FF"/>
              </a:solidFill>
              <a:latin typeface="DM Sans"/>
              <a:ea typeface="DM Sans"/>
              <a:cs typeface="DM Sans"/>
              <a:sym typeface="DM Sans"/>
            </a:endParaRPr>
          </a:p>
        </p:txBody>
      </p:sp>
      <p:sp>
        <p:nvSpPr>
          <p:cNvPr id="6" name="TextBox 6"/>
          <p:cNvSpPr txBox="1"/>
          <p:nvPr/>
        </p:nvSpPr>
        <p:spPr>
          <a:xfrm>
            <a:off x="1028700" y="1019175"/>
            <a:ext cx="6943410" cy="542925"/>
          </a:xfrm>
          <a:prstGeom prst="rect">
            <a:avLst/>
          </a:prstGeom>
        </p:spPr>
        <p:txBody>
          <a:bodyPr lIns="0" tIns="0" rIns="0" bIns="0" rtlCol="0" anchor="t">
            <a:spAutoFit/>
          </a:bodyPr>
          <a:lstStyle/>
          <a:p>
            <a:pPr algn="ctr">
              <a:lnSpc>
                <a:spcPts val="4200"/>
              </a:lnSpc>
              <a:spcBef>
                <a:spcPct val="0"/>
              </a:spcBef>
            </a:pPr>
            <a:r>
              <a:rPr lang="en-US" sz="3500" b="1">
                <a:solidFill>
                  <a:srgbClr val="000000"/>
                </a:solidFill>
                <a:latin typeface="DM Sans Bold"/>
                <a:ea typeface="DM Sans Bold"/>
                <a:cs typeface="DM Sans Bold"/>
                <a:sym typeface="DM Sans Bold"/>
              </a:rPr>
              <a:t>1. Halaman Splash dan Welcome</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5143500"/>
            <a:ext cx="18288000" cy="4833784"/>
          </a:xfrm>
          <a:prstGeom prst="rect">
            <a:avLst/>
          </a:prstGeom>
          <a:solidFill>
            <a:srgbClr val="5034C4">
              <a:alpha val="4706"/>
            </a:srgbClr>
          </a:solidFill>
        </p:spPr>
      </p:sp>
      <p:sp>
        <p:nvSpPr>
          <p:cNvPr id="3" name="Freeform 3"/>
          <p:cNvSpPr/>
          <p:nvPr/>
        </p:nvSpPr>
        <p:spPr>
          <a:xfrm rot="5400000">
            <a:off x="12744684" y="7420238"/>
            <a:ext cx="5093446" cy="5993187"/>
          </a:xfrm>
          <a:custGeom>
            <a:avLst/>
            <a:gdLst/>
            <a:ahLst/>
            <a:cxnLst/>
            <a:rect l="l" t="t" r="r" b="b"/>
            <a:pathLst>
              <a:path w="5093446" h="5993187">
                <a:moveTo>
                  <a:pt x="0" y="0"/>
                </a:moveTo>
                <a:lnTo>
                  <a:pt x="5093446" y="0"/>
                </a:lnTo>
                <a:lnTo>
                  <a:pt x="5093446" y="5993186"/>
                </a:lnTo>
                <a:lnTo>
                  <a:pt x="0" y="5993186"/>
                </a:lnTo>
                <a:lnTo>
                  <a:pt x="0" y="0"/>
                </a:lnTo>
                <a:close/>
              </a:path>
            </a:pathLst>
          </a:custGeom>
          <a:blipFill>
            <a:blip r:embed="rId2"/>
            <a:stretch>
              <a:fillRect/>
            </a:stretch>
          </a:blipFill>
        </p:spPr>
      </p:sp>
      <p:sp>
        <p:nvSpPr>
          <p:cNvPr id="4" name="Freeform 4"/>
          <p:cNvSpPr/>
          <p:nvPr/>
        </p:nvSpPr>
        <p:spPr>
          <a:xfrm rot="-8922431">
            <a:off x="-3441117" y="-2164297"/>
            <a:ext cx="8042476" cy="5993187"/>
          </a:xfrm>
          <a:custGeom>
            <a:avLst/>
            <a:gdLst/>
            <a:ahLst/>
            <a:cxnLst/>
            <a:rect l="l" t="t" r="r" b="b"/>
            <a:pathLst>
              <a:path w="8042476" h="5993187">
                <a:moveTo>
                  <a:pt x="0" y="0"/>
                </a:moveTo>
                <a:lnTo>
                  <a:pt x="8042476" y="0"/>
                </a:lnTo>
                <a:lnTo>
                  <a:pt x="8042476" y="5993187"/>
                </a:lnTo>
                <a:lnTo>
                  <a:pt x="0" y="5993187"/>
                </a:lnTo>
                <a:lnTo>
                  <a:pt x="0" y="0"/>
                </a:lnTo>
                <a:close/>
              </a:path>
            </a:pathLst>
          </a:custGeom>
          <a:blipFill>
            <a:blip r:embed="rId2"/>
            <a:stretch>
              <a:fillRect t="-28949" b="-28949"/>
            </a:stretch>
          </a:blipFill>
        </p:spPr>
      </p:sp>
      <p:sp>
        <p:nvSpPr>
          <p:cNvPr id="5" name="Freeform 5"/>
          <p:cNvSpPr/>
          <p:nvPr/>
        </p:nvSpPr>
        <p:spPr>
          <a:xfrm>
            <a:off x="10523511" y="1476689"/>
            <a:ext cx="5702265" cy="7333622"/>
          </a:xfrm>
          <a:custGeom>
            <a:avLst/>
            <a:gdLst/>
            <a:ahLst/>
            <a:cxnLst/>
            <a:rect l="l" t="t" r="r" b="b"/>
            <a:pathLst>
              <a:path w="5702265" h="7333622">
                <a:moveTo>
                  <a:pt x="0" y="0"/>
                </a:moveTo>
                <a:lnTo>
                  <a:pt x="5702265" y="0"/>
                </a:lnTo>
                <a:lnTo>
                  <a:pt x="5702265" y="7333622"/>
                </a:lnTo>
                <a:lnTo>
                  <a:pt x="0" y="7333622"/>
                </a:lnTo>
                <a:lnTo>
                  <a:pt x="0" y="0"/>
                </a:lnTo>
                <a:close/>
              </a:path>
            </a:pathLst>
          </a:custGeom>
          <a:blipFill>
            <a:blip r:embed="rId3"/>
            <a:stretch>
              <a:fillRect/>
            </a:stretch>
          </a:blipFill>
        </p:spPr>
      </p:sp>
      <p:sp>
        <p:nvSpPr>
          <p:cNvPr id="6" name="TextBox 6"/>
          <p:cNvSpPr txBox="1"/>
          <p:nvPr/>
        </p:nvSpPr>
        <p:spPr>
          <a:xfrm>
            <a:off x="1163166" y="5700531"/>
            <a:ext cx="8819330" cy="4930775"/>
          </a:xfrm>
          <a:prstGeom prst="rect">
            <a:avLst/>
          </a:prstGeom>
        </p:spPr>
        <p:txBody>
          <a:bodyPr lIns="0" tIns="0" rIns="0" bIns="0" rtlCol="0" anchor="t">
            <a:spAutoFit/>
          </a:bodyPr>
          <a:lstStyle/>
          <a:p>
            <a:pPr algn="l">
              <a:lnSpc>
                <a:spcPts val="4899"/>
              </a:lnSpc>
            </a:pPr>
            <a:r>
              <a:rPr lang="en-US" sz="3499">
                <a:solidFill>
                  <a:srgbClr val="38B6FF"/>
                </a:solidFill>
                <a:latin typeface="DM Sans"/>
                <a:ea typeface="DM Sans"/>
                <a:cs typeface="DM Sans"/>
                <a:sym typeface="DM Sans"/>
              </a:rPr>
              <a:t>Pada halaman registrasi, pengguna diminta untuk mengisi data pribadi berupa nama lengkap, email, nomor HP, dan password. Tujuannya adalah untuk membuat akun baru sebelum menggunakan fitur aplikasi.</a:t>
            </a:r>
          </a:p>
          <a:p>
            <a:pPr algn="l">
              <a:lnSpc>
                <a:spcPts val="4899"/>
              </a:lnSpc>
            </a:pPr>
            <a:endParaRPr lang="en-US" sz="3499">
              <a:solidFill>
                <a:srgbClr val="38B6FF"/>
              </a:solidFill>
              <a:latin typeface="DM Sans"/>
              <a:ea typeface="DM Sans"/>
              <a:cs typeface="DM Sans"/>
              <a:sym typeface="DM Sans"/>
            </a:endParaRPr>
          </a:p>
          <a:p>
            <a:pPr algn="l">
              <a:lnSpc>
                <a:spcPts val="4899"/>
              </a:lnSpc>
            </a:pPr>
            <a:endParaRPr lang="en-US" sz="3499">
              <a:solidFill>
                <a:srgbClr val="38B6FF"/>
              </a:solidFill>
              <a:latin typeface="DM Sans"/>
              <a:ea typeface="DM Sans"/>
              <a:cs typeface="DM Sans"/>
              <a:sym typeface="DM Sans"/>
            </a:endParaRPr>
          </a:p>
          <a:p>
            <a:pPr algn="l">
              <a:lnSpc>
                <a:spcPts val="4899"/>
              </a:lnSpc>
            </a:pPr>
            <a:endParaRPr lang="en-US" sz="3499">
              <a:solidFill>
                <a:srgbClr val="38B6FF"/>
              </a:solidFill>
              <a:latin typeface="DM Sans"/>
              <a:ea typeface="DM Sans"/>
              <a:cs typeface="DM Sans"/>
              <a:sym typeface="DM Sans"/>
            </a:endParaRPr>
          </a:p>
        </p:txBody>
      </p:sp>
      <p:sp>
        <p:nvSpPr>
          <p:cNvPr id="7" name="TextBox 7"/>
          <p:cNvSpPr txBox="1"/>
          <p:nvPr/>
        </p:nvSpPr>
        <p:spPr>
          <a:xfrm>
            <a:off x="2280255" y="2411058"/>
            <a:ext cx="5702265" cy="600075"/>
          </a:xfrm>
          <a:prstGeom prst="rect">
            <a:avLst/>
          </a:prstGeom>
        </p:spPr>
        <p:txBody>
          <a:bodyPr lIns="0" tIns="0" rIns="0" bIns="0" rtlCol="0" anchor="t">
            <a:spAutoFit/>
          </a:bodyPr>
          <a:lstStyle/>
          <a:p>
            <a:pPr algn="ctr">
              <a:lnSpc>
                <a:spcPts val="4799"/>
              </a:lnSpc>
              <a:spcBef>
                <a:spcPct val="0"/>
              </a:spcBef>
            </a:pPr>
            <a:r>
              <a:rPr lang="en-US" sz="3999" b="1">
                <a:solidFill>
                  <a:srgbClr val="000000"/>
                </a:solidFill>
                <a:latin typeface="DM Sans Bold"/>
                <a:ea typeface="DM Sans Bold"/>
                <a:cs typeface="DM Sans Bold"/>
                <a:sym typeface="DM Sans Bold"/>
              </a:rPr>
              <a:t>2. Halaman Registrasi</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Kustom</PresentationFormat>
  <Paragraphs>0</Paragraphs>
  <Slides>23</Slides>
  <Notes>0</Notes>
  <HiddenSlides>0</HiddenSlides>
  <MMClips>0</MMClips>
  <ScaleCrop>false</ScaleCrop>
  <HeadingPairs>
    <vt:vector size="4" baseType="variant">
      <vt:variant>
        <vt:lpstr>Tema</vt:lpstr>
      </vt:variant>
      <vt:variant>
        <vt:i4>1</vt:i4>
      </vt:variant>
      <vt:variant>
        <vt:lpstr>Judul Slide</vt:lpstr>
      </vt:variant>
      <vt:variant>
        <vt:i4>23</vt:i4>
      </vt:variant>
    </vt:vector>
  </HeadingPairs>
  <TitlesOfParts>
    <vt:vector size="24" baseType="lpstr">
      <vt:lpstr>Office Theme</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 MOBILE PRO</dc:title>
  <cp:lastModifiedBy>Fajar Gunawan</cp:lastModifiedBy>
  <cp:revision>2</cp:revision>
  <dcterms:created xsi:type="dcterms:W3CDTF">2006-08-16T00:00:00Z</dcterms:created>
  <dcterms:modified xsi:type="dcterms:W3CDTF">2025-07-04T11:16:43Z</dcterms:modified>
  <dc:identifier>DAGrnM9Gaf8</dc:identifier>
</cp:coreProperties>
</file>

<file path=docProps/thumbnail.jpeg>
</file>